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Lst>
  <p:sldIdLst>
    <p:sldId id="258" r:id="rId5"/>
  </p:sldIdLst>
  <p:sldSz cx="43891200" cy="3291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65F"/>
    <a:srgbClr val="006D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3" autoAdjust="0"/>
    <p:restoredTop sz="94660"/>
  </p:normalViewPr>
  <p:slideViewPr>
    <p:cSldViewPr snapToGrid="0">
      <p:cViewPr varScale="1">
        <p:scale>
          <a:sx n="18" d="100"/>
          <a:sy n="18" d="100"/>
        </p:scale>
        <p:origin x="1071"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CED4C9-E078-4D1B-A5DC-B7585B1036D3}"/>
              </a:ext>
            </a:extLst>
          </p:cNvPr>
          <p:cNvSpPr/>
          <p:nvPr userDrawn="1"/>
        </p:nvSpPr>
        <p:spPr>
          <a:xfrm>
            <a:off x="0" y="0"/>
            <a:ext cx="43891200" cy="3705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Rectangle 3">
            <a:extLst>
              <a:ext uri="{FF2B5EF4-FFF2-40B4-BE49-F238E27FC236}">
                <a16:creationId xmlns:a16="http://schemas.microsoft.com/office/drawing/2014/main" id="{14C82700-140A-4F93-BAE9-5C777217F12A}"/>
              </a:ext>
            </a:extLst>
          </p:cNvPr>
          <p:cNvSpPr/>
          <p:nvPr userDrawn="1"/>
        </p:nvSpPr>
        <p:spPr>
          <a:xfrm>
            <a:off x="0" y="31715242"/>
            <a:ext cx="43891200" cy="12031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229700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3A9DF7-FF0F-4BB6-AC8A-A3C8D3B6EB6B}"/>
              </a:ext>
            </a:extLst>
          </p:cNvPr>
          <p:cNvSpPr/>
          <p:nvPr userDrawn="1"/>
        </p:nvSpPr>
        <p:spPr>
          <a:xfrm>
            <a:off x="0" y="0"/>
            <a:ext cx="43891200" cy="3705725"/>
          </a:xfrm>
          <a:prstGeom prst="rect">
            <a:avLst/>
          </a:prstGeom>
          <a:solidFill>
            <a:srgbClr val="002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Rectangle 5">
            <a:extLst>
              <a:ext uri="{FF2B5EF4-FFF2-40B4-BE49-F238E27FC236}">
                <a16:creationId xmlns:a16="http://schemas.microsoft.com/office/drawing/2014/main" id="{C9577DDF-6FF3-4883-9F3D-A9A88688D2C9}"/>
              </a:ext>
            </a:extLst>
          </p:cNvPr>
          <p:cNvSpPr/>
          <p:nvPr userDrawn="1"/>
        </p:nvSpPr>
        <p:spPr>
          <a:xfrm>
            <a:off x="0" y="31715242"/>
            <a:ext cx="43891200" cy="1203156"/>
          </a:xfrm>
          <a:prstGeom prst="rect">
            <a:avLst/>
          </a:prstGeom>
          <a:solidFill>
            <a:srgbClr val="002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30964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34265"/>
      </p:ext>
    </p:extLst>
  </p:cSld>
  <p:clrMap bg1="lt1" tx1="dk1" bg2="lt2" tx2="dk2" accent1="accent1" accent2="accent2" accent3="accent3" accent4="accent4" accent5="accent5" accent6="accent6" hlink="hlink" folHlink="folHlink"/>
  <p:sldLayoutIdLst>
    <p:sldLayoutId id="2147483689" r:id="rId1"/>
    <p:sldLayoutId id="214748369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291840" rtl="0" eaLnBrk="1" latinLnBrk="0" hangingPunct="1">
        <a:lnSpc>
          <a:spcPct val="90000"/>
        </a:lnSpc>
        <a:spcBef>
          <a:spcPct val="0"/>
        </a:spcBef>
        <a:buNone/>
        <a:defRPr sz="1440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2"/>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2"/>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2"/>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2"/>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2"/>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a:extLst>
              <a:ext uri="{FF2B5EF4-FFF2-40B4-BE49-F238E27FC236}">
                <a16:creationId xmlns:a16="http://schemas.microsoft.com/office/drawing/2014/main" id="{9AA0F59C-49AD-4CD8-A297-33D7C27B3D28}"/>
              </a:ext>
            </a:extLst>
          </p:cNvPr>
          <p:cNvSpPr/>
          <p:nvPr/>
        </p:nvSpPr>
        <p:spPr>
          <a:xfrm>
            <a:off x="15414808" y="5933238"/>
            <a:ext cx="13766048" cy="12041601"/>
          </a:xfrm>
          <a:prstGeom prst="roundRect">
            <a:avLst>
              <a:gd name="adj" fmla="val 369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32" name="Group 31">
            <a:extLst>
              <a:ext uri="{FF2B5EF4-FFF2-40B4-BE49-F238E27FC236}">
                <a16:creationId xmlns:a16="http://schemas.microsoft.com/office/drawing/2014/main" id="{055341B4-9718-4AE3-9D03-8BC6CC3A1D8E}"/>
              </a:ext>
            </a:extLst>
          </p:cNvPr>
          <p:cNvGrpSpPr/>
          <p:nvPr/>
        </p:nvGrpSpPr>
        <p:grpSpPr>
          <a:xfrm>
            <a:off x="666094" y="487638"/>
            <a:ext cx="5592391" cy="2693531"/>
            <a:chOff x="11030197" y="19751037"/>
            <a:chExt cx="6501490" cy="3131391"/>
          </a:xfrm>
        </p:grpSpPr>
        <p:sp>
          <p:nvSpPr>
            <p:cNvPr id="33" name="Graphic 5">
              <a:extLst>
                <a:ext uri="{FF2B5EF4-FFF2-40B4-BE49-F238E27FC236}">
                  <a16:creationId xmlns:a16="http://schemas.microsoft.com/office/drawing/2014/main" id="{CC25231D-65CA-484D-8B92-9B1B5EC375BF}"/>
                </a:ext>
              </a:extLst>
            </p:cNvPr>
            <p:cNvSpPr/>
            <p:nvPr/>
          </p:nvSpPr>
          <p:spPr>
            <a:xfrm>
              <a:off x="13465869" y="19751037"/>
              <a:ext cx="1630146" cy="1630146"/>
            </a:xfrm>
            <a:custGeom>
              <a:avLst/>
              <a:gdLst>
                <a:gd name="connsiteX0" fmla="*/ 3367070 w 3790461"/>
                <a:gd name="connsiteY0" fmla="*/ 1895231 h 3790461"/>
                <a:gd name="connsiteX1" fmla="*/ 3126409 w 3790461"/>
                <a:gd name="connsiteY1" fmla="*/ 2126269 h 3790461"/>
                <a:gd name="connsiteX2" fmla="*/ 2895375 w 3790461"/>
                <a:gd name="connsiteY2" fmla="*/ 1885602 h 3790461"/>
                <a:gd name="connsiteX3" fmla="*/ 3131437 w 3790461"/>
                <a:gd name="connsiteY3" fmla="*/ 1654516 h 3790461"/>
                <a:gd name="connsiteX4" fmla="*/ 3367070 w 3790461"/>
                <a:gd name="connsiteY4" fmla="*/ 1895231 h 3790461"/>
                <a:gd name="connsiteX5" fmla="*/ 2759131 w 3790461"/>
                <a:gd name="connsiteY5" fmla="*/ 1895231 h 3790461"/>
                <a:gd name="connsiteX6" fmla="*/ 2340153 w 3790461"/>
                <a:gd name="connsiteY6" fmla="*/ 2293347 h 3790461"/>
                <a:gd name="connsiteX7" fmla="*/ 1942036 w 3790461"/>
                <a:gd name="connsiteY7" fmla="*/ 1874369 h 3790461"/>
                <a:gd name="connsiteX8" fmla="*/ 2350717 w 3790461"/>
                <a:gd name="connsiteY8" fmla="*/ 1476119 h 3790461"/>
                <a:gd name="connsiteX9" fmla="*/ 2759131 w 3790461"/>
                <a:gd name="connsiteY9" fmla="*/ 1895231 h 3790461"/>
                <a:gd name="connsiteX10" fmla="*/ 1751871 w 3790461"/>
                <a:gd name="connsiteY10" fmla="*/ 1895231 h 3790461"/>
                <a:gd name="connsiteX11" fmla="*/ 1108092 w 3790461"/>
                <a:gd name="connsiteY11" fmla="*/ 2555860 h 3790461"/>
                <a:gd name="connsiteX12" fmla="*/ 464313 w 3790461"/>
                <a:gd name="connsiteY12" fmla="*/ 1895231 h 3790461"/>
                <a:gd name="connsiteX13" fmla="*/ 1108092 w 3790461"/>
                <a:gd name="connsiteY13" fmla="*/ 1234869 h 3790461"/>
                <a:gd name="connsiteX14" fmla="*/ 1751871 w 3790461"/>
                <a:gd name="connsiteY14" fmla="*/ 1895231 h 3790461"/>
                <a:gd name="connsiteX15" fmla="*/ 3790461 w 3790461"/>
                <a:gd name="connsiteY15" fmla="*/ 1895231 h 3790461"/>
                <a:gd name="connsiteX16" fmla="*/ 1895231 w 3790461"/>
                <a:gd name="connsiteY16" fmla="*/ 0 h 3790461"/>
                <a:gd name="connsiteX17" fmla="*/ 0 w 3790461"/>
                <a:gd name="connsiteY17" fmla="*/ 1895231 h 3790461"/>
                <a:gd name="connsiteX18" fmla="*/ 1895231 w 3790461"/>
                <a:gd name="connsiteY18" fmla="*/ 3790461 h 3790461"/>
                <a:gd name="connsiteX19" fmla="*/ 3790461 w 3790461"/>
                <a:gd name="connsiteY19" fmla="*/ 1895231 h 379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90461" h="3790461">
                  <a:moveTo>
                    <a:pt x="3367070" y="1895231"/>
                  </a:moveTo>
                  <a:cubicBezTo>
                    <a:pt x="3364422" y="2025487"/>
                    <a:pt x="3256662" y="2128928"/>
                    <a:pt x="3126409" y="2126269"/>
                  </a:cubicBezTo>
                  <a:cubicBezTo>
                    <a:pt x="2996155" y="2123611"/>
                    <a:pt x="2892701" y="2015859"/>
                    <a:pt x="2895375" y="1885602"/>
                  </a:cubicBezTo>
                  <a:cubicBezTo>
                    <a:pt x="2897997" y="1757135"/>
                    <a:pt x="3002948" y="1654398"/>
                    <a:pt x="3131437" y="1654516"/>
                  </a:cubicBezTo>
                  <a:cubicBezTo>
                    <a:pt x="3262814" y="1656278"/>
                    <a:pt x="3368113" y="1763835"/>
                    <a:pt x="3367070" y="1895231"/>
                  </a:cubicBezTo>
                  <a:moveTo>
                    <a:pt x="2759131" y="1895231"/>
                  </a:moveTo>
                  <a:cubicBezTo>
                    <a:pt x="2753380" y="2120867"/>
                    <a:pt x="2565783" y="2299108"/>
                    <a:pt x="2340153" y="2293347"/>
                  </a:cubicBezTo>
                  <a:cubicBezTo>
                    <a:pt x="2114517" y="2287586"/>
                    <a:pt x="1936275" y="2100004"/>
                    <a:pt x="1942036" y="1874369"/>
                  </a:cubicBezTo>
                  <a:cubicBezTo>
                    <a:pt x="1947693" y="1652745"/>
                    <a:pt x="2129021" y="1476047"/>
                    <a:pt x="2350717" y="1476119"/>
                  </a:cubicBezTo>
                  <a:cubicBezTo>
                    <a:pt x="2579183" y="1479200"/>
                    <a:pt x="2761966" y="1666768"/>
                    <a:pt x="2759131" y="1895231"/>
                  </a:cubicBezTo>
                  <a:moveTo>
                    <a:pt x="1751871" y="1895231"/>
                  </a:moveTo>
                  <a:cubicBezTo>
                    <a:pt x="1751871" y="2260048"/>
                    <a:pt x="1463548" y="2555860"/>
                    <a:pt x="1108092" y="2555860"/>
                  </a:cubicBezTo>
                  <a:cubicBezTo>
                    <a:pt x="752636" y="2555860"/>
                    <a:pt x="464313" y="2260048"/>
                    <a:pt x="464313" y="1895231"/>
                  </a:cubicBezTo>
                  <a:cubicBezTo>
                    <a:pt x="464313" y="1530414"/>
                    <a:pt x="752636" y="1234869"/>
                    <a:pt x="1108092" y="1234869"/>
                  </a:cubicBezTo>
                  <a:cubicBezTo>
                    <a:pt x="1463548" y="1234869"/>
                    <a:pt x="1751871" y="1530681"/>
                    <a:pt x="1751871" y="1895231"/>
                  </a:cubicBezTo>
                  <a:moveTo>
                    <a:pt x="3790461" y="1895231"/>
                  </a:moveTo>
                  <a:cubicBezTo>
                    <a:pt x="3790461" y="848524"/>
                    <a:pt x="2941941" y="0"/>
                    <a:pt x="1895231" y="0"/>
                  </a:cubicBezTo>
                  <a:cubicBezTo>
                    <a:pt x="848524" y="0"/>
                    <a:pt x="0" y="848524"/>
                    <a:pt x="0" y="1895231"/>
                  </a:cubicBezTo>
                  <a:cubicBezTo>
                    <a:pt x="0" y="2941941"/>
                    <a:pt x="848524" y="3790461"/>
                    <a:pt x="1895231" y="3790461"/>
                  </a:cubicBezTo>
                  <a:cubicBezTo>
                    <a:pt x="2941941" y="3790461"/>
                    <a:pt x="3790461" y="2941941"/>
                    <a:pt x="3790461" y="1895231"/>
                  </a:cubicBezTo>
                </a:path>
              </a:pathLst>
            </a:custGeom>
            <a:solidFill>
              <a:schemeClr val="bg1"/>
            </a:solidFill>
            <a:ln w="26738" cap="flat">
              <a:noFill/>
              <a:prstDash val="solid"/>
              <a:miter/>
            </a:ln>
          </p:spPr>
          <p:txBody>
            <a:bodyPr rtlCol="0" anchor="ctr"/>
            <a:lstStyle/>
            <a:p>
              <a:endParaRPr lang="en-US">
                <a:solidFill>
                  <a:schemeClr val="bg1"/>
                </a:solidFill>
              </a:endParaRPr>
            </a:p>
          </p:txBody>
        </p:sp>
        <p:grpSp>
          <p:nvGrpSpPr>
            <p:cNvPr id="34" name="Group 33">
              <a:extLst>
                <a:ext uri="{FF2B5EF4-FFF2-40B4-BE49-F238E27FC236}">
                  <a16:creationId xmlns:a16="http://schemas.microsoft.com/office/drawing/2014/main" id="{F5055BA4-DEE4-45D5-900C-77FE239BD733}"/>
                </a:ext>
              </a:extLst>
            </p:cNvPr>
            <p:cNvGrpSpPr/>
            <p:nvPr/>
          </p:nvGrpSpPr>
          <p:grpSpPr>
            <a:xfrm>
              <a:off x="11030197" y="21681437"/>
              <a:ext cx="6501490" cy="1200991"/>
              <a:chOff x="15291558" y="20147991"/>
              <a:chExt cx="5876900" cy="1085613"/>
            </a:xfrm>
          </p:grpSpPr>
          <p:sp>
            <p:nvSpPr>
              <p:cNvPr id="35" name="Graphic 5">
                <a:extLst>
                  <a:ext uri="{FF2B5EF4-FFF2-40B4-BE49-F238E27FC236}">
                    <a16:creationId xmlns:a16="http://schemas.microsoft.com/office/drawing/2014/main" id="{D63AB0AB-8C1A-4D10-BAA2-5F18030DBD4D}"/>
                  </a:ext>
                </a:extLst>
              </p:cNvPr>
              <p:cNvSpPr/>
              <p:nvPr/>
            </p:nvSpPr>
            <p:spPr>
              <a:xfrm>
                <a:off x="17319119" y="20346181"/>
                <a:ext cx="515891" cy="654842"/>
              </a:xfrm>
              <a:custGeom>
                <a:avLst/>
                <a:gdLst>
                  <a:gd name="connsiteX0" fmla="*/ 639232 w 1199564"/>
                  <a:gd name="connsiteY0" fmla="*/ 0 h 1522657"/>
                  <a:gd name="connsiteX1" fmla="*/ 50817 w 1199564"/>
                  <a:gd name="connsiteY1" fmla="*/ 413763 h 1522657"/>
                  <a:gd name="connsiteX2" fmla="*/ 50817 w 1199564"/>
                  <a:gd name="connsiteY2" fmla="*/ 425531 h 1522657"/>
                  <a:gd name="connsiteX3" fmla="*/ 231087 w 1199564"/>
                  <a:gd name="connsiteY3" fmla="*/ 473139 h 1522657"/>
                  <a:gd name="connsiteX4" fmla="*/ 257833 w 1199564"/>
                  <a:gd name="connsiteY4" fmla="*/ 473139 h 1522657"/>
                  <a:gd name="connsiteX5" fmla="*/ 259705 w 1199564"/>
                  <a:gd name="connsiteY5" fmla="*/ 461906 h 1522657"/>
                  <a:gd name="connsiteX6" fmla="*/ 626662 w 1199564"/>
                  <a:gd name="connsiteY6" fmla="*/ 203271 h 1522657"/>
                  <a:gd name="connsiteX7" fmla="*/ 971152 w 1199564"/>
                  <a:gd name="connsiteY7" fmla="*/ 514863 h 1522657"/>
                  <a:gd name="connsiteX8" fmla="*/ 971152 w 1199564"/>
                  <a:gd name="connsiteY8" fmla="*/ 609009 h 1522657"/>
                  <a:gd name="connsiteX9" fmla="*/ 611149 w 1199564"/>
                  <a:gd name="connsiteY9" fmla="*/ 609009 h 1522657"/>
                  <a:gd name="connsiteX10" fmla="*/ 0 w 1199564"/>
                  <a:gd name="connsiteY10" fmla="*/ 1071182 h 1522657"/>
                  <a:gd name="connsiteX11" fmla="*/ 489989 w 1199564"/>
                  <a:gd name="connsiteY11" fmla="*/ 1522657 h 1522657"/>
                  <a:gd name="connsiteX12" fmla="*/ 988804 w 1199564"/>
                  <a:gd name="connsiteY12" fmla="*/ 1270709 h 1522657"/>
                  <a:gd name="connsiteX13" fmla="*/ 988804 w 1199564"/>
                  <a:gd name="connsiteY13" fmla="*/ 1500458 h 1522657"/>
                  <a:gd name="connsiteX14" fmla="*/ 1199564 w 1199564"/>
                  <a:gd name="connsiteY14" fmla="*/ 1500458 h 1522657"/>
                  <a:gd name="connsiteX15" fmla="*/ 1199564 w 1199564"/>
                  <a:gd name="connsiteY15" fmla="*/ 522887 h 1522657"/>
                  <a:gd name="connsiteX16" fmla="*/ 639232 w 1199564"/>
                  <a:gd name="connsiteY16" fmla="*/ 0 h 1522657"/>
                  <a:gd name="connsiteX17" fmla="*/ 970083 w 1199564"/>
                  <a:gd name="connsiteY17" fmla="*/ 800779 h 1522657"/>
                  <a:gd name="connsiteX18" fmla="*/ 970083 w 1199564"/>
                  <a:gd name="connsiteY18" fmla="*/ 954569 h 1522657"/>
                  <a:gd name="connsiteX19" fmla="*/ 540004 w 1199564"/>
                  <a:gd name="connsiteY19" fmla="*/ 1315642 h 1522657"/>
                  <a:gd name="connsiteX20" fmla="*/ 239378 w 1199564"/>
                  <a:gd name="connsiteY20" fmla="*/ 1061821 h 1522657"/>
                  <a:gd name="connsiteX21" fmla="*/ 628267 w 1199564"/>
                  <a:gd name="connsiteY21" fmla="*/ 799977 h 152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99564" h="1522657">
                    <a:moveTo>
                      <a:pt x="639232" y="0"/>
                    </a:moveTo>
                    <a:cubicBezTo>
                      <a:pt x="282172" y="0"/>
                      <a:pt x="83983" y="139080"/>
                      <a:pt x="50817" y="413763"/>
                    </a:cubicBezTo>
                    <a:lnTo>
                      <a:pt x="50817" y="425531"/>
                    </a:lnTo>
                    <a:lnTo>
                      <a:pt x="231087" y="473139"/>
                    </a:lnTo>
                    <a:lnTo>
                      <a:pt x="257833" y="473139"/>
                    </a:lnTo>
                    <a:lnTo>
                      <a:pt x="259705" y="461906"/>
                    </a:lnTo>
                    <a:cubicBezTo>
                      <a:pt x="294475" y="234029"/>
                      <a:pt x="464580" y="203271"/>
                      <a:pt x="626662" y="203271"/>
                    </a:cubicBezTo>
                    <a:cubicBezTo>
                      <a:pt x="858551" y="203271"/>
                      <a:pt x="971152" y="305173"/>
                      <a:pt x="971152" y="514863"/>
                    </a:cubicBezTo>
                    <a:lnTo>
                      <a:pt x="971152" y="609009"/>
                    </a:lnTo>
                    <a:lnTo>
                      <a:pt x="611149" y="609009"/>
                    </a:lnTo>
                    <a:cubicBezTo>
                      <a:pt x="211294" y="609009"/>
                      <a:pt x="0" y="769486"/>
                      <a:pt x="0" y="1071182"/>
                    </a:cubicBezTo>
                    <a:cubicBezTo>
                      <a:pt x="0" y="1345330"/>
                      <a:pt x="192305" y="1522657"/>
                      <a:pt x="489989" y="1522657"/>
                    </a:cubicBezTo>
                    <a:cubicBezTo>
                      <a:pt x="715994" y="1522657"/>
                      <a:pt x="891181" y="1433325"/>
                      <a:pt x="988804" y="1270709"/>
                    </a:cubicBezTo>
                    <a:lnTo>
                      <a:pt x="988804" y="1500458"/>
                    </a:lnTo>
                    <a:lnTo>
                      <a:pt x="1199564" y="1500458"/>
                    </a:lnTo>
                    <a:lnTo>
                      <a:pt x="1199564" y="522887"/>
                    </a:lnTo>
                    <a:cubicBezTo>
                      <a:pt x="1199564" y="190432"/>
                      <a:pt x="996026" y="0"/>
                      <a:pt x="639232" y="0"/>
                    </a:cubicBezTo>
                    <a:close/>
                    <a:moveTo>
                      <a:pt x="970083" y="800779"/>
                    </a:moveTo>
                    <a:lnTo>
                      <a:pt x="970083" y="954569"/>
                    </a:lnTo>
                    <a:cubicBezTo>
                      <a:pt x="970083" y="1219624"/>
                      <a:pt x="713052" y="1315642"/>
                      <a:pt x="540004" y="1315642"/>
                    </a:cubicBezTo>
                    <a:cubicBezTo>
                      <a:pt x="349037" y="1315642"/>
                      <a:pt x="239378" y="1223101"/>
                      <a:pt x="239378" y="1061821"/>
                    </a:cubicBezTo>
                    <a:cubicBezTo>
                      <a:pt x="239378" y="878343"/>
                      <a:pt x="355724" y="799977"/>
                      <a:pt x="628267" y="799977"/>
                    </a:cubicBezTo>
                    <a:close/>
                  </a:path>
                </a:pathLst>
              </a:custGeom>
              <a:solidFill>
                <a:schemeClr val="bg1"/>
              </a:solidFill>
              <a:ln w="26738" cap="flat">
                <a:noFill/>
                <a:prstDash val="solid"/>
                <a:miter/>
              </a:ln>
            </p:spPr>
            <p:txBody>
              <a:bodyPr rtlCol="0" anchor="ctr"/>
              <a:lstStyle/>
              <a:p>
                <a:endParaRPr lang="en-US">
                  <a:solidFill>
                    <a:schemeClr val="bg1"/>
                  </a:solidFill>
                </a:endParaRPr>
              </a:p>
            </p:txBody>
          </p:sp>
          <p:sp>
            <p:nvSpPr>
              <p:cNvPr id="36" name="Graphic 5">
                <a:extLst>
                  <a:ext uri="{FF2B5EF4-FFF2-40B4-BE49-F238E27FC236}">
                    <a16:creationId xmlns:a16="http://schemas.microsoft.com/office/drawing/2014/main" id="{3721551C-49D6-4933-B45E-FF08591C4D0C}"/>
                  </a:ext>
                </a:extLst>
              </p:cNvPr>
              <p:cNvSpPr/>
              <p:nvPr/>
            </p:nvSpPr>
            <p:spPr>
              <a:xfrm>
                <a:off x="15291558" y="20162600"/>
                <a:ext cx="694871" cy="828761"/>
              </a:xfrm>
              <a:custGeom>
                <a:avLst/>
                <a:gdLst>
                  <a:gd name="connsiteX0" fmla="*/ 1374216 w 1615733"/>
                  <a:gd name="connsiteY0" fmla="*/ 1518378 h 1927058"/>
                  <a:gd name="connsiteX1" fmla="*/ 234831 w 1615733"/>
                  <a:gd name="connsiteY1" fmla="*/ 0 h 1927058"/>
                  <a:gd name="connsiteX2" fmla="*/ 0 w 1615733"/>
                  <a:gd name="connsiteY2" fmla="*/ 0 h 1927058"/>
                  <a:gd name="connsiteX3" fmla="*/ 0 w 1615733"/>
                  <a:gd name="connsiteY3" fmla="*/ 1927059 h 1927058"/>
                  <a:gd name="connsiteX4" fmla="*/ 241518 w 1615733"/>
                  <a:gd name="connsiteY4" fmla="*/ 1927059 h 1927058"/>
                  <a:gd name="connsiteX5" fmla="*/ 241518 w 1615733"/>
                  <a:gd name="connsiteY5" fmla="*/ 411356 h 1927058"/>
                  <a:gd name="connsiteX6" fmla="*/ 1380902 w 1615733"/>
                  <a:gd name="connsiteY6" fmla="*/ 1927059 h 1927058"/>
                  <a:gd name="connsiteX7" fmla="*/ 1615733 w 1615733"/>
                  <a:gd name="connsiteY7" fmla="*/ 1927059 h 1927058"/>
                  <a:gd name="connsiteX8" fmla="*/ 1615733 w 1615733"/>
                  <a:gd name="connsiteY8" fmla="*/ 0 h 1927058"/>
                  <a:gd name="connsiteX9" fmla="*/ 1374216 w 1615733"/>
                  <a:gd name="connsiteY9" fmla="*/ 0 h 1927058"/>
                  <a:gd name="connsiteX10" fmla="*/ 1374216 w 1615733"/>
                  <a:gd name="connsiteY10" fmla="*/ 1518378 h 192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5733" h="1927058">
                    <a:moveTo>
                      <a:pt x="1374216" y="1518378"/>
                    </a:moveTo>
                    <a:lnTo>
                      <a:pt x="234831" y="0"/>
                    </a:lnTo>
                    <a:lnTo>
                      <a:pt x="0" y="0"/>
                    </a:lnTo>
                    <a:lnTo>
                      <a:pt x="0" y="1927059"/>
                    </a:lnTo>
                    <a:lnTo>
                      <a:pt x="241518" y="1927059"/>
                    </a:lnTo>
                    <a:lnTo>
                      <a:pt x="241518" y="411356"/>
                    </a:lnTo>
                    <a:lnTo>
                      <a:pt x="1380902" y="1927059"/>
                    </a:lnTo>
                    <a:lnTo>
                      <a:pt x="1615733" y="1927059"/>
                    </a:lnTo>
                    <a:lnTo>
                      <a:pt x="1615733" y="0"/>
                    </a:lnTo>
                    <a:lnTo>
                      <a:pt x="1374216" y="0"/>
                    </a:lnTo>
                    <a:lnTo>
                      <a:pt x="1374216" y="1518378"/>
                    </a:lnTo>
                    <a:close/>
                  </a:path>
                </a:pathLst>
              </a:custGeom>
              <a:solidFill>
                <a:schemeClr val="bg1"/>
              </a:solidFill>
              <a:ln w="26738" cap="flat">
                <a:noFill/>
                <a:prstDash val="solid"/>
                <a:miter/>
              </a:ln>
            </p:spPr>
            <p:txBody>
              <a:bodyPr rtlCol="0" anchor="ctr"/>
              <a:lstStyle/>
              <a:p>
                <a:endParaRPr lang="en-US">
                  <a:solidFill>
                    <a:schemeClr val="bg1"/>
                  </a:solidFill>
                </a:endParaRPr>
              </a:p>
            </p:txBody>
          </p:sp>
          <p:sp>
            <p:nvSpPr>
              <p:cNvPr id="37" name="Graphic 5">
                <a:extLst>
                  <a:ext uri="{FF2B5EF4-FFF2-40B4-BE49-F238E27FC236}">
                    <a16:creationId xmlns:a16="http://schemas.microsoft.com/office/drawing/2014/main" id="{63FBEC67-07B9-4021-BA53-FA0A31D22793}"/>
                  </a:ext>
                </a:extLst>
              </p:cNvPr>
              <p:cNvSpPr/>
              <p:nvPr/>
            </p:nvSpPr>
            <p:spPr>
              <a:xfrm>
                <a:off x="16712703" y="20360329"/>
                <a:ext cx="589968" cy="635748"/>
              </a:xfrm>
              <a:custGeom>
                <a:avLst/>
                <a:gdLst>
                  <a:gd name="connsiteX0" fmla="*/ 687376 w 1371809"/>
                  <a:gd name="connsiteY0" fmla="*/ 1203843 h 1478258"/>
                  <a:gd name="connsiteX1" fmla="*/ 249274 w 1371809"/>
                  <a:gd name="connsiteY1" fmla="*/ 0 h 1478258"/>
                  <a:gd name="connsiteX2" fmla="*/ 0 w 1371809"/>
                  <a:gd name="connsiteY2" fmla="*/ 0 h 1478258"/>
                  <a:gd name="connsiteX3" fmla="*/ 563809 w 1371809"/>
                  <a:gd name="connsiteY3" fmla="*/ 1478259 h 1478258"/>
                  <a:gd name="connsiteX4" fmla="*/ 810943 w 1371809"/>
                  <a:gd name="connsiteY4" fmla="*/ 1478259 h 1478258"/>
                  <a:gd name="connsiteX5" fmla="*/ 1371809 w 1371809"/>
                  <a:gd name="connsiteY5" fmla="*/ 0 h 1478258"/>
                  <a:gd name="connsiteX6" fmla="*/ 1125478 w 1371809"/>
                  <a:gd name="connsiteY6" fmla="*/ 0 h 1478258"/>
                  <a:gd name="connsiteX7" fmla="*/ 687376 w 1371809"/>
                  <a:gd name="connsiteY7" fmla="*/ 1203843 h 147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809" h="1478258">
                    <a:moveTo>
                      <a:pt x="687376" y="1203843"/>
                    </a:moveTo>
                    <a:lnTo>
                      <a:pt x="249274" y="0"/>
                    </a:lnTo>
                    <a:lnTo>
                      <a:pt x="0" y="0"/>
                    </a:lnTo>
                    <a:lnTo>
                      <a:pt x="563809" y="1478259"/>
                    </a:lnTo>
                    <a:lnTo>
                      <a:pt x="810943" y="1478259"/>
                    </a:lnTo>
                    <a:lnTo>
                      <a:pt x="1371809" y="0"/>
                    </a:lnTo>
                    <a:lnTo>
                      <a:pt x="1125478" y="0"/>
                    </a:lnTo>
                    <a:lnTo>
                      <a:pt x="687376" y="1203843"/>
                    </a:lnTo>
                    <a:close/>
                  </a:path>
                </a:pathLst>
              </a:custGeom>
              <a:solidFill>
                <a:schemeClr val="bg1"/>
              </a:solidFill>
              <a:ln w="26738" cap="flat">
                <a:noFill/>
                <a:prstDash val="solid"/>
                <a:miter/>
              </a:ln>
            </p:spPr>
            <p:txBody>
              <a:bodyPr rtlCol="0" anchor="ctr"/>
              <a:lstStyle/>
              <a:p>
                <a:endParaRPr lang="en-US">
                  <a:solidFill>
                    <a:schemeClr val="bg1"/>
                  </a:solidFill>
                </a:endParaRPr>
              </a:p>
            </p:txBody>
          </p:sp>
          <p:sp>
            <p:nvSpPr>
              <p:cNvPr id="38" name="Graphic 5">
                <a:extLst>
                  <a:ext uri="{FF2B5EF4-FFF2-40B4-BE49-F238E27FC236}">
                    <a16:creationId xmlns:a16="http://schemas.microsoft.com/office/drawing/2014/main" id="{F1C82A6E-9C46-4988-9487-058797A74235}"/>
                  </a:ext>
                </a:extLst>
              </p:cNvPr>
              <p:cNvSpPr/>
              <p:nvPr/>
            </p:nvSpPr>
            <p:spPr>
              <a:xfrm>
                <a:off x="16083971" y="20346181"/>
                <a:ext cx="612282" cy="659213"/>
              </a:xfrm>
              <a:custGeom>
                <a:avLst/>
                <a:gdLst>
                  <a:gd name="connsiteX0" fmla="*/ 712785 w 1423696"/>
                  <a:gd name="connsiteY0" fmla="*/ 0 h 1532820"/>
                  <a:gd name="connsiteX1" fmla="*/ 0 w 1423696"/>
                  <a:gd name="connsiteY1" fmla="*/ 767346 h 1532820"/>
                  <a:gd name="connsiteX2" fmla="*/ 712785 w 1423696"/>
                  <a:gd name="connsiteY2" fmla="*/ 1532821 h 1532820"/>
                  <a:gd name="connsiteX3" fmla="*/ 1423696 w 1423696"/>
                  <a:gd name="connsiteY3" fmla="*/ 767346 h 1532820"/>
                  <a:gd name="connsiteX4" fmla="*/ 712785 w 1423696"/>
                  <a:gd name="connsiteY4" fmla="*/ 0 h 1532820"/>
                  <a:gd name="connsiteX5" fmla="*/ 1184318 w 1423696"/>
                  <a:gd name="connsiteY5" fmla="*/ 767346 h 1532820"/>
                  <a:gd name="connsiteX6" fmla="*/ 712785 w 1423696"/>
                  <a:gd name="connsiteY6" fmla="*/ 1329015 h 1532820"/>
                  <a:gd name="connsiteX7" fmla="*/ 241517 w 1423696"/>
                  <a:gd name="connsiteY7" fmla="*/ 767346 h 1532820"/>
                  <a:gd name="connsiteX8" fmla="*/ 712785 w 1423696"/>
                  <a:gd name="connsiteY8" fmla="*/ 202468 h 1532820"/>
                  <a:gd name="connsiteX9" fmla="*/ 1184318 w 1423696"/>
                  <a:gd name="connsiteY9" fmla="*/ 767346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3696" h="1532820">
                    <a:moveTo>
                      <a:pt x="712785" y="0"/>
                    </a:moveTo>
                    <a:cubicBezTo>
                      <a:pt x="266392" y="0"/>
                      <a:pt x="0" y="285916"/>
                      <a:pt x="0" y="767346"/>
                    </a:cubicBezTo>
                    <a:cubicBezTo>
                      <a:pt x="0" y="1248777"/>
                      <a:pt x="267461" y="1532821"/>
                      <a:pt x="712785" y="1532821"/>
                    </a:cubicBezTo>
                    <a:cubicBezTo>
                      <a:pt x="1158108" y="1532821"/>
                      <a:pt x="1423696" y="1247172"/>
                      <a:pt x="1423696" y="767346"/>
                    </a:cubicBezTo>
                    <a:cubicBezTo>
                      <a:pt x="1423696" y="287521"/>
                      <a:pt x="1157572" y="0"/>
                      <a:pt x="712785" y="0"/>
                    </a:cubicBezTo>
                    <a:close/>
                    <a:moveTo>
                      <a:pt x="1184318" y="767346"/>
                    </a:moveTo>
                    <a:cubicBezTo>
                      <a:pt x="1184318" y="1119593"/>
                      <a:pt x="1008061" y="1329015"/>
                      <a:pt x="712785" y="1329015"/>
                    </a:cubicBezTo>
                    <a:cubicBezTo>
                      <a:pt x="417507" y="1329015"/>
                      <a:pt x="241517" y="1118791"/>
                      <a:pt x="241517" y="767346"/>
                    </a:cubicBezTo>
                    <a:cubicBezTo>
                      <a:pt x="241517" y="415902"/>
                      <a:pt x="417775" y="202468"/>
                      <a:pt x="712785" y="202468"/>
                    </a:cubicBezTo>
                    <a:cubicBezTo>
                      <a:pt x="1007794" y="202468"/>
                      <a:pt x="1184318" y="414298"/>
                      <a:pt x="1184318" y="767346"/>
                    </a:cubicBezTo>
                    <a:close/>
                  </a:path>
                </a:pathLst>
              </a:custGeom>
              <a:solidFill>
                <a:schemeClr val="bg1"/>
              </a:solidFill>
              <a:ln w="26738" cap="flat">
                <a:noFill/>
                <a:prstDash val="solid"/>
                <a:miter/>
              </a:ln>
            </p:spPr>
            <p:txBody>
              <a:bodyPr rtlCol="0" anchor="ctr"/>
              <a:lstStyle/>
              <a:p>
                <a:endParaRPr lang="en-US">
                  <a:solidFill>
                    <a:schemeClr val="bg1"/>
                  </a:solidFill>
                </a:endParaRPr>
              </a:p>
            </p:txBody>
          </p:sp>
          <p:sp>
            <p:nvSpPr>
              <p:cNvPr id="39" name="Graphic 5">
                <a:extLst>
                  <a:ext uri="{FF2B5EF4-FFF2-40B4-BE49-F238E27FC236}">
                    <a16:creationId xmlns:a16="http://schemas.microsoft.com/office/drawing/2014/main" id="{91855A60-1059-432C-A3C9-FB8BF698A874}"/>
                  </a:ext>
                </a:extLst>
              </p:cNvPr>
              <p:cNvSpPr/>
              <p:nvPr/>
            </p:nvSpPr>
            <p:spPr>
              <a:xfrm>
                <a:off x="18679184" y="20360329"/>
                <a:ext cx="100302" cy="631031"/>
              </a:xfrm>
              <a:custGeom>
                <a:avLst/>
                <a:gdLst>
                  <a:gd name="connsiteX0" fmla="*/ 0 w 233226"/>
                  <a:gd name="connsiteY0" fmla="*/ 0 h 1467292"/>
                  <a:gd name="connsiteX1" fmla="*/ 233227 w 233226"/>
                  <a:gd name="connsiteY1" fmla="*/ 0 h 1467292"/>
                  <a:gd name="connsiteX2" fmla="*/ 233227 w 233226"/>
                  <a:gd name="connsiteY2" fmla="*/ 1467293 h 1467292"/>
                  <a:gd name="connsiteX3" fmla="*/ 0 w 233226"/>
                  <a:gd name="connsiteY3" fmla="*/ 1467293 h 1467292"/>
                </a:gdLst>
                <a:ahLst/>
                <a:cxnLst>
                  <a:cxn ang="0">
                    <a:pos x="connsiteX0" y="connsiteY0"/>
                  </a:cxn>
                  <a:cxn ang="0">
                    <a:pos x="connsiteX1" y="connsiteY1"/>
                  </a:cxn>
                  <a:cxn ang="0">
                    <a:pos x="connsiteX2" y="connsiteY2"/>
                  </a:cxn>
                  <a:cxn ang="0">
                    <a:pos x="connsiteX3" y="connsiteY3"/>
                  </a:cxn>
                </a:cxnLst>
                <a:rect l="l" t="t" r="r" b="b"/>
                <a:pathLst>
                  <a:path w="233226" h="1467292">
                    <a:moveTo>
                      <a:pt x="0" y="0"/>
                    </a:moveTo>
                    <a:lnTo>
                      <a:pt x="233227" y="0"/>
                    </a:lnTo>
                    <a:lnTo>
                      <a:pt x="233227" y="1467293"/>
                    </a:lnTo>
                    <a:lnTo>
                      <a:pt x="0" y="1467293"/>
                    </a:lnTo>
                    <a:close/>
                  </a:path>
                </a:pathLst>
              </a:custGeom>
              <a:solidFill>
                <a:schemeClr val="bg1"/>
              </a:solidFill>
              <a:ln w="26738" cap="flat">
                <a:noFill/>
                <a:prstDash val="solid"/>
                <a:miter/>
              </a:ln>
            </p:spPr>
            <p:txBody>
              <a:bodyPr rtlCol="0" anchor="ctr"/>
              <a:lstStyle/>
              <a:p>
                <a:endParaRPr lang="en-US">
                  <a:solidFill>
                    <a:schemeClr val="bg1"/>
                  </a:solidFill>
                </a:endParaRPr>
              </a:p>
            </p:txBody>
          </p:sp>
          <p:sp>
            <p:nvSpPr>
              <p:cNvPr id="40" name="Graphic 5">
                <a:extLst>
                  <a:ext uri="{FF2B5EF4-FFF2-40B4-BE49-F238E27FC236}">
                    <a16:creationId xmlns:a16="http://schemas.microsoft.com/office/drawing/2014/main" id="{B4E787B7-0273-4873-80E0-A1E8C457FDF4}"/>
                  </a:ext>
                </a:extLst>
              </p:cNvPr>
              <p:cNvSpPr/>
              <p:nvPr/>
            </p:nvSpPr>
            <p:spPr>
              <a:xfrm>
                <a:off x="20179236" y="20346181"/>
                <a:ext cx="516121" cy="654842"/>
              </a:xfrm>
              <a:custGeom>
                <a:avLst/>
                <a:gdLst>
                  <a:gd name="connsiteX0" fmla="*/ 637628 w 1200098"/>
                  <a:gd name="connsiteY0" fmla="*/ 0 h 1522657"/>
                  <a:gd name="connsiteX1" fmla="*/ 49214 w 1200098"/>
                  <a:gd name="connsiteY1" fmla="*/ 413763 h 1522657"/>
                  <a:gd name="connsiteX2" fmla="*/ 49214 w 1200098"/>
                  <a:gd name="connsiteY2" fmla="*/ 425531 h 1522657"/>
                  <a:gd name="connsiteX3" fmla="*/ 229482 w 1200098"/>
                  <a:gd name="connsiteY3" fmla="*/ 473139 h 1522657"/>
                  <a:gd name="connsiteX4" fmla="*/ 256228 w 1200098"/>
                  <a:gd name="connsiteY4" fmla="*/ 473139 h 1522657"/>
                  <a:gd name="connsiteX5" fmla="*/ 258101 w 1200098"/>
                  <a:gd name="connsiteY5" fmla="*/ 461906 h 1522657"/>
                  <a:gd name="connsiteX6" fmla="*/ 624789 w 1200098"/>
                  <a:gd name="connsiteY6" fmla="*/ 203271 h 1522657"/>
                  <a:gd name="connsiteX7" fmla="*/ 969547 w 1200098"/>
                  <a:gd name="connsiteY7" fmla="*/ 514863 h 1522657"/>
                  <a:gd name="connsiteX8" fmla="*/ 969547 w 1200098"/>
                  <a:gd name="connsiteY8" fmla="*/ 609009 h 1522657"/>
                  <a:gd name="connsiteX9" fmla="*/ 611150 w 1200098"/>
                  <a:gd name="connsiteY9" fmla="*/ 609009 h 1522657"/>
                  <a:gd name="connsiteX10" fmla="*/ 0 w 1200098"/>
                  <a:gd name="connsiteY10" fmla="*/ 1071182 h 1522657"/>
                  <a:gd name="connsiteX11" fmla="*/ 489989 w 1200098"/>
                  <a:gd name="connsiteY11" fmla="*/ 1522657 h 1522657"/>
                  <a:gd name="connsiteX12" fmla="*/ 988805 w 1200098"/>
                  <a:gd name="connsiteY12" fmla="*/ 1270709 h 1522657"/>
                  <a:gd name="connsiteX13" fmla="*/ 988805 w 1200098"/>
                  <a:gd name="connsiteY13" fmla="*/ 1500458 h 1522657"/>
                  <a:gd name="connsiteX14" fmla="*/ 1200099 w 1200098"/>
                  <a:gd name="connsiteY14" fmla="*/ 1500458 h 1522657"/>
                  <a:gd name="connsiteX15" fmla="*/ 1200099 w 1200098"/>
                  <a:gd name="connsiteY15" fmla="*/ 522887 h 1522657"/>
                  <a:gd name="connsiteX16" fmla="*/ 637628 w 1200098"/>
                  <a:gd name="connsiteY16" fmla="*/ 0 h 1522657"/>
                  <a:gd name="connsiteX17" fmla="*/ 968210 w 1200098"/>
                  <a:gd name="connsiteY17" fmla="*/ 800779 h 1522657"/>
                  <a:gd name="connsiteX18" fmla="*/ 968210 w 1200098"/>
                  <a:gd name="connsiteY18" fmla="*/ 954569 h 1522657"/>
                  <a:gd name="connsiteX19" fmla="*/ 538132 w 1200098"/>
                  <a:gd name="connsiteY19" fmla="*/ 1315642 h 1522657"/>
                  <a:gd name="connsiteX20" fmla="*/ 237506 w 1200098"/>
                  <a:gd name="connsiteY20" fmla="*/ 1061821 h 1522657"/>
                  <a:gd name="connsiteX21" fmla="*/ 626394 w 1200098"/>
                  <a:gd name="connsiteY21" fmla="*/ 799977 h 152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0098" h="1522657">
                    <a:moveTo>
                      <a:pt x="637628" y="0"/>
                    </a:moveTo>
                    <a:cubicBezTo>
                      <a:pt x="280567" y="0"/>
                      <a:pt x="82646" y="139080"/>
                      <a:pt x="49214" y="413763"/>
                    </a:cubicBezTo>
                    <a:lnTo>
                      <a:pt x="49214" y="425531"/>
                    </a:lnTo>
                    <a:lnTo>
                      <a:pt x="229482" y="473139"/>
                    </a:lnTo>
                    <a:lnTo>
                      <a:pt x="256228" y="473139"/>
                    </a:lnTo>
                    <a:lnTo>
                      <a:pt x="258101" y="461906"/>
                    </a:lnTo>
                    <a:cubicBezTo>
                      <a:pt x="292870" y="234029"/>
                      <a:pt x="462975" y="203271"/>
                      <a:pt x="624789" y="203271"/>
                    </a:cubicBezTo>
                    <a:cubicBezTo>
                      <a:pt x="856947" y="203271"/>
                      <a:pt x="969547" y="305173"/>
                      <a:pt x="969547" y="514863"/>
                    </a:cubicBezTo>
                    <a:lnTo>
                      <a:pt x="969547" y="609009"/>
                    </a:lnTo>
                    <a:lnTo>
                      <a:pt x="611150" y="609009"/>
                    </a:lnTo>
                    <a:cubicBezTo>
                      <a:pt x="209958" y="609009"/>
                      <a:pt x="0" y="769486"/>
                      <a:pt x="0" y="1071182"/>
                    </a:cubicBezTo>
                    <a:cubicBezTo>
                      <a:pt x="0" y="1345330"/>
                      <a:pt x="192305" y="1522657"/>
                      <a:pt x="489989" y="1522657"/>
                    </a:cubicBezTo>
                    <a:cubicBezTo>
                      <a:pt x="715994" y="1522657"/>
                      <a:pt x="891181" y="1433325"/>
                      <a:pt x="988805" y="1270709"/>
                    </a:cubicBezTo>
                    <a:lnTo>
                      <a:pt x="988805" y="1500458"/>
                    </a:lnTo>
                    <a:lnTo>
                      <a:pt x="1200099" y="1500458"/>
                    </a:lnTo>
                    <a:lnTo>
                      <a:pt x="1200099" y="522887"/>
                    </a:lnTo>
                    <a:cubicBezTo>
                      <a:pt x="1199029" y="190432"/>
                      <a:pt x="994956" y="0"/>
                      <a:pt x="637628" y="0"/>
                    </a:cubicBezTo>
                    <a:close/>
                    <a:moveTo>
                      <a:pt x="968210" y="800779"/>
                    </a:moveTo>
                    <a:lnTo>
                      <a:pt x="968210" y="954569"/>
                    </a:lnTo>
                    <a:cubicBezTo>
                      <a:pt x="968210" y="1219624"/>
                      <a:pt x="711180" y="1315642"/>
                      <a:pt x="538132" y="1315642"/>
                    </a:cubicBezTo>
                    <a:cubicBezTo>
                      <a:pt x="347166" y="1315642"/>
                      <a:pt x="237506" y="1223101"/>
                      <a:pt x="237506" y="1061821"/>
                    </a:cubicBezTo>
                    <a:cubicBezTo>
                      <a:pt x="237506" y="878343"/>
                      <a:pt x="353852" y="799977"/>
                      <a:pt x="626394" y="799977"/>
                    </a:cubicBezTo>
                    <a:close/>
                  </a:path>
                </a:pathLst>
              </a:custGeom>
              <a:solidFill>
                <a:schemeClr val="bg1"/>
              </a:solidFill>
              <a:ln w="26738" cap="flat">
                <a:noFill/>
                <a:prstDash val="solid"/>
                <a:miter/>
              </a:ln>
            </p:spPr>
            <p:txBody>
              <a:bodyPr rtlCol="0" anchor="ctr"/>
              <a:lstStyle/>
              <a:p>
                <a:endParaRPr lang="en-US">
                  <a:solidFill>
                    <a:schemeClr val="bg1"/>
                  </a:solidFill>
                </a:endParaRPr>
              </a:p>
            </p:txBody>
          </p:sp>
          <p:sp>
            <p:nvSpPr>
              <p:cNvPr id="41" name="Graphic 5">
                <a:extLst>
                  <a:ext uri="{FF2B5EF4-FFF2-40B4-BE49-F238E27FC236}">
                    <a16:creationId xmlns:a16="http://schemas.microsoft.com/office/drawing/2014/main" id="{ED7030B5-511A-4403-8917-1EBB4C6A2C05}"/>
                  </a:ext>
                </a:extLst>
              </p:cNvPr>
              <p:cNvSpPr/>
              <p:nvPr/>
            </p:nvSpPr>
            <p:spPr>
              <a:xfrm>
                <a:off x="20834999" y="20162600"/>
                <a:ext cx="100302" cy="828876"/>
              </a:xfrm>
              <a:custGeom>
                <a:avLst/>
                <a:gdLst>
                  <a:gd name="connsiteX0" fmla="*/ 0 w 233226"/>
                  <a:gd name="connsiteY0" fmla="*/ 0 h 1927326"/>
                  <a:gd name="connsiteX1" fmla="*/ 233225 w 233226"/>
                  <a:gd name="connsiteY1" fmla="*/ 0 h 1927326"/>
                  <a:gd name="connsiteX2" fmla="*/ 233225 w 233226"/>
                  <a:gd name="connsiteY2" fmla="*/ 1927326 h 1927326"/>
                  <a:gd name="connsiteX3" fmla="*/ 0 w 233226"/>
                  <a:gd name="connsiteY3" fmla="*/ 1927326 h 1927326"/>
                </a:gdLst>
                <a:ahLst/>
                <a:cxnLst>
                  <a:cxn ang="0">
                    <a:pos x="connsiteX0" y="connsiteY0"/>
                  </a:cxn>
                  <a:cxn ang="0">
                    <a:pos x="connsiteX1" y="connsiteY1"/>
                  </a:cxn>
                  <a:cxn ang="0">
                    <a:pos x="connsiteX2" y="connsiteY2"/>
                  </a:cxn>
                  <a:cxn ang="0">
                    <a:pos x="connsiteX3" y="connsiteY3"/>
                  </a:cxn>
                </a:cxnLst>
                <a:rect l="l" t="t" r="r" b="b"/>
                <a:pathLst>
                  <a:path w="233226" h="1927326">
                    <a:moveTo>
                      <a:pt x="0" y="0"/>
                    </a:moveTo>
                    <a:lnTo>
                      <a:pt x="233225" y="0"/>
                    </a:lnTo>
                    <a:lnTo>
                      <a:pt x="233225" y="1927326"/>
                    </a:lnTo>
                    <a:lnTo>
                      <a:pt x="0" y="1927326"/>
                    </a:lnTo>
                    <a:close/>
                  </a:path>
                </a:pathLst>
              </a:custGeom>
              <a:solidFill>
                <a:schemeClr val="bg1"/>
              </a:solidFill>
              <a:ln w="26738" cap="flat">
                <a:noFill/>
                <a:prstDash val="solid"/>
                <a:miter/>
              </a:ln>
            </p:spPr>
            <p:txBody>
              <a:bodyPr rtlCol="0" anchor="ctr"/>
              <a:lstStyle/>
              <a:p>
                <a:endParaRPr lang="en-US">
                  <a:solidFill>
                    <a:schemeClr val="bg1"/>
                  </a:solidFill>
                </a:endParaRPr>
              </a:p>
            </p:txBody>
          </p:sp>
          <p:sp>
            <p:nvSpPr>
              <p:cNvPr id="42" name="Graphic 5">
                <a:extLst>
                  <a:ext uri="{FF2B5EF4-FFF2-40B4-BE49-F238E27FC236}">
                    <a16:creationId xmlns:a16="http://schemas.microsoft.com/office/drawing/2014/main" id="{F6292E05-03E4-403D-B06B-EEA53398ED57}"/>
                  </a:ext>
                </a:extLst>
              </p:cNvPr>
              <p:cNvSpPr/>
              <p:nvPr/>
            </p:nvSpPr>
            <p:spPr>
              <a:xfrm>
                <a:off x="17920474" y="20147991"/>
                <a:ext cx="651161" cy="857287"/>
              </a:xfrm>
              <a:custGeom>
                <a:avLst/>
                <a:gdLst>
                  <a:gd name="connsiteX0" fmla="*/ 806931 w 1514098"/>
                  <a:gd name="connsiteY0" fmla="*/ 849457 h 1993388"/>
                  <a:gd name="connsiteX1" fmla="*/ 289928 w 1514098"/>
                  <a:gd name="connsiteY1" fmla="*/ 542946 h 1993388"/>
                  <a:gd name="connsiteX2" fmla="*/ 739263 w 1514098"/>
                  <a:gd name="connsiteY2" fmla="*/ 221993 h 1993388"/>
                  <a:gd name="connsiteX3" fmla="*/ 1262952 w 1514098"/>
                  <a:gd name="connsiteY3" fmla="*/ 606602 h 1993388"/>
                  <a:gd name="connsiteX4" fmla="*/ 1264290 w 1514098"/>
                  <a:gd name="connsiteY4" fmla="*/ 618638 h 1993388"/>
                  <a:gd name="connsiteX5" fmla="*/ 1292641 w 1514098"/>
                  <a:gd name="connsiteY5" fmla="*/ 618638 h 1993388"/>
                  <a:gd name="connsiteX6" fmla="*/ 1494039 w 1514098"/>
                  <a:gd name="connsiteY6" fmla="*/ 580658 h 1993388"/>
                  <a:gd name="connsiteX7" fmla="*/ 1494039 w 1514098"/>
                  <a:gd name="connsiteY7" fmla="*/ 569158 h 1993388"/>
                  <a:gd name="connsiteX8" fmla="*/ 748089 w 1514098"/>
                  <a:gd name="connsiteY8" fmla="*/ 0 h 1993388"/>
                  <a:gd name="connsiteX9" fmla="*/ 37980 w 1514098"/>
                  <a:gd name="connsiteY9" fmla="*/ 545086 h 1993388"/>
                  <a:gd name="connsiteX10" fmla="*/ 753439 w 1514098"/>
                  <a:gd name="connsiteY10" fmla="*/ 1096056 h 1993388"/>
                  <a:gd name="connsiteX11" fmla="*/ 1261615 w 1514098"/>
                  <a:gd name="connsiteY11" fmla="*/ 1398822 h 1993388"/>
                  <a:gd name="connsiteX12" fmla="*/ 770824 w 1514098"/>
                  <a:gd name="connsiteY12" fmla="*/ 1771129 h 1993388"/>
                  <a:gd name="connsiteX13" fmla="*/ 233494 w 1514098"/>
                  <a:gd name="connsiteY13" fmla="*/ 1375821 h 1993388"/>
                  <a:gd name="connsiteX14" fmla="*/ 233494 w 1514098"/>
                  <a:gd name="connsiteY14" fmla="*/ 1363518 h 1993388"/>
                  <a:gd name="connsiteX15" fmla="*/ 206748 w 1514098"/>
                  <a:gd name="connsiteY15" fmla="*/ 1363518 h 1993388"/>
                  <a:gd name="connsiteX16" fmla="*/ 0 w 1514098"/>
                  <a:gd name="connsiteY16" fmla="*/ 1407381 h 1993388"/>
                  <a:gd name="connsiteX17" fmla="*/ 0 w 1514098"/>
                  <a:gd name="connsiteY17" fmla="*/ 1418615 h 1993388"/>
                  <a:gd name="connsiteX18" fmla="*/ 765207 w 1514098"/>
                  <a:gd name="connsiteY18" fmla="*/ 1993389 h 1993388"/>
                  <a:gd name="connsiteX19" fmla="*/ 1514099 w 1514098"/>
                  <a:gd name="connsiteY19" fmla="*/ 1378228 h 1993388"/>
                  <a:gd name="connsiteX20" fmla="*/ 806931 w 1514098"/>
                  <a:gd name="connsiteY20" fmla="*/ 849457 h 199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4098" h="1993388">
                    <a:moveTo>
                      <a:pt x="806931" y="849457"/>
                    </a:moveTo>
                    <a:cubicBezTo>
                      <a:pt x="529574" y="800512"/>
                      <a:pt x="289928" y="758253"/>
                      <a:pt x="289928" y="542946"/>
                    </a:cubicBezTo>
                    <a:cubicBezTo>
                      <a:pt x="289928" y="342618"/>
                      <a:pt x="457894" y="221993"/>
                      <a:pt x="739263" y="221993"/>
                    </a:cubicBezTo>
                    <a:cubicBezTo>
                      <a:pt x="1063426" y="221993"/>
                      <a:pt x="1239683" y="351444"/>
                      <a:pt x="1262952" y="606602"/>
                    </a:cubicBezTo>
                    <a:lnTo>
                      <a:pt x="1264290" y="618638"/>
                    </a:lnTo>
                    <a:lnTo>
                      <a:pt x="1292641" y="618638"/>
                    </a:lnTo>
                    <a:lnTo>
                      <a:pt x="1494039" y="580658"/>
                    </a:lnTo>
                    <a:lnTo>
                      <a:pt x="1494039" y="569158"/>
                    </a:lnTo>
                    <a:cubicBezTo>
                      <a:pt x="1476654" y="207550"/>
                      <a:pt x="1204646" y="0"/>
                      <a:pt x="748089" y="0"/>
                    </a:cubicBezTo>
                    <a:cubicBezTo>
                      <a:pt x="309988" y="0"/>
                      <a:pt x="37980" y="208887"/>
                      <a:pt x="37980" y="545086"/>
                    </a:cubicBezTo>
                    <a:cubicBezTo>
                      <a:pt x="37980" y="967407"/>
                      <a:pt x="418042" y="1035877"/>
                      <a:pt x="753439" y="1096056"/>
                    </a:cubicBezTo>
                    <a:cubicBezTo>
                      <a:pt x="1025714" y="1145002"/>
                      <a:pt x="1261615" y="1187261"/>
                      <a:pt x="1261615" y="1398822"/>
                    </a:cubicBezTo>
                    <a:cubicBezTo>
                      <a:pt x="1261615" y="1722718"/>
                      <a:pt x="954302" y="1771129"/>
                      <a:pt x="770824" y="1771129"/>
                    </a:cubicBezTo>
                    <a:cubicBezTo>
                      <a:pt x="432485" y="1771129"/>
                      <a:pt x="251681" y="1637398"/>
                      <a:pt x="233494" y="1375821"/>
                    </a:cubicBezTo>
                    <a:lnTo>
                      <a:pt x="233494" y="1363518"/>
                    </a:lnTo>
                    <a:lnTo>
                      <a:pt x="206748" y="1363518"/>
                    </a:lnTo>
                    <a:lnTo>
                      <a:pt x="0" y="1407381"/>
                    </a:lnTo>
                    <a:lnTo>
                      <a:pt x="0" y="1418615"/>
                    </a:lnTo>
                    <a:cubicBezTo>
                      <a:pt x="16850" y="1783967"/>
                      <a:pt x="295545" y="1993389"/>
                      <a:pt x="765207" y="1993389"/>
                    </a:cubicBezTo>
                    <a:cubicBezTo>
                      <a:pt x="940929" y="1993389"/>
                      <a:pt x="1514099" y="1948990"/>
                      <a:pt x="1514099" y="1378228"/>
                    </a:cubicBezTo>
                    <a:cubicBezTo>
                      <a:pt x="1513029" y="974094"/>
                      <a:pt x="1138583" y="907229"/>
                      <a:pt x="806931" y="849457"/>
                    </a:cubicBezTo>
                    <a:close/>
                  </a:path>
                </a:pathLst>
              </a:custGeom>
              <a:solidFill>
                <a:schemeClr val="bg1"/>
              </a:solidFill>
              <a:ln w="26738" cap="flat">
                <a:noFill/>
                <a:prstDash val="solid"/>
                <a:miter/>
              </a:ln>
            </p:spPr>
            <p:txBody>
              <a:bodyPr rtlCol="0" anchor="ctr"/>
              <a:lstStyle/>
              <a:p>
                <a:endParaRPr lang="en-US">
                  <a:solidFill>
                    <a:schemeClr val="bg1"/>
                  </a:solidFill>
                </a:endParaRPr>
              </a:p>
            </p:txBody>
          </p:sp>
          <p:sp>
            <p:nvSpPr>
              <p:cNvPr id="43" name="Graphic 5">
                <a:extLst>
                  <a:ext uri="{FF2B5EF4-FFF2-40B4-BE49-F238E27FC236}">
                    <a16:creationId xmlns:a16="http://schemas.microsoft.com/office/drawing/2014/main" id="{67901F4E-5549-473B-BF7B-EDB4C6226E27}"/>
                  </a:ext>
                </a:extLst>
              </p:cNvPr>
              <p:cNvSpPr/>
              <p:nvPr/>
            </p:nvSpPr>
            <p:spPr>
              <a:xfrm>
                <a:off x="19554531" y="20346181"/>
                <a:ext cx="531535" cy="645180"/>
              </a:xfrm>
              <a:custGeom>
                <a:avLst/>
                <a:gdLst>
                  <a:gd name="connsiteX0" fmla="*/ 715727 w 1235939"/>
                  <a:gd name="connsiteY0" fmla="*/ 0 h 1500190"/>
                  <a:gd name="connsiteX1" fmla="*/ 216911 w 1235939"/>
                  <a:gd name="connsiteY1" fmla="*/ 256495 h 1500190"/>
                  <a:gd name="connsiteX2" fmla="*/ 216911 w 1235939"/>
                  <a:gd name="connsiteY2" fmla="*/ 32898 h 1500190"/>
                  <a:gd name="connsiteX3" fmla="*/ 0 w 1235939"/>
                  <a:gd name="connsiteY3" fmla="*/ 32898 h 1500190"/>
                  <a:gd name="connsiteX4" fmla="*/ 0 w 1235939"/>
                  <a:gd name="connsiteY4" fmla="*/ 1500190 h 1500190"/>
                  <a:gd name="connsiteX5" fmla="*/ 233493 w 1235939"/>
                  <a:gd name="connsiteY5" fmla="*/ 1500190 h 1500190"/>
                  <a:gd name="connsiteX6" fmla="*/ 233493 w 1235939"/>
                  <a:gd name="connsiteY6" fmla="*/ 660362 h 1500190"/>
                  <a:gd name="connsiteX7" fmla="*/ 668921 w 1235939"/>
                  <a:gd name="connsiteY7" fmla="*/ 202736 h 1500190"/>
                  <a:gd name="connsiteX8" fmla="*/ 1005388 w 1235939"/>
                  <a:gd name="connsiteY8" fmla="*/ 541877 h 1500190"/>
                  <a:gd name="connsiteX9" fmla="*/ 1005388 w 1235939"/>
                  <a:gd name="connsiteY9" fmla="*/ 1500190 h 1500190"/>
                  <a:gd name="connsiteX10" fmla="*/ 1235939 w 1235939"/>
                  <a:gd name="connsiteY10" fmla="*/ 1500190 h 1500190"/>
                  <a:gd name="connsiteX11" fmla="*/ 1235939 w 1235939"/>
                  <a:gd name="connsiteY11" fmla="*/ 528503 h 1500190"/>
                  <a:gd name="connsiteX12" fmla="*/ 715727 w 1235939"/>
                  <a:gd name="connsiteY12" fmla="*/ 0 h 150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5939" h="1500190">
                    <a:moveTo>
                      <a:pt x="715727" y="0"/>
                    </a:moveTo>
                    <a:cubicBezTo>
                      <a:pt x="487581" y="0"/>
                      <a:pt x="303836" y="95216"/>
                      <a:pt x="216911" y="256495"/>
                    </a:cubicBezTo>
                    <a:lnTo>
                      <a:pt x="216911" y="32898"/>
                    </a:lnTo>
                    <a:lnTo>
                      <a:pt x="0" y="32898"/>
                    </a:lnTo>
                    <a:lnTo>
                      <a:pt x="0" y="1500190"/>
                    </a:lnTo>
                    <a:lnTo>
                      <a:pt x="233493" y="1500190"/>
                    </a:lnTo>
                    <a:lnTo>
                      <a:pt x="233493" y="660362"/>
                    </a:lnTo>
                    <a:cubicBezTo>
                      <a:pt x="233493" y="432485"/>
                      <a:pt x="367224" y="202736"/>
                      <a:pt x="668921" y="202736"/>
                    </a:cubicBezTo>
                    <a:cubicBezTo>
                      <a:pt x="947081" y="202736"/>
                      <a:pt x="1005388" y="387016"/>
                      <a:pt x="1005388" y="541877"/>
                    </a:cubicBezTo>
                    <a:lnTo>
                      <a:pt x="1005388" y="1500190"/>
                    </a:lnTo>
                    <a:lnTo>
                      <a:pt x="1235939" y="1500190"/>
                    </a:lnTo>
                    <a:lnTo>
                      <a:pt x="1235939" y="528503"/>
                    </a:lnTo>
                    <a:cubicBezTo>
                      <a:pt x="1235939" y="197386"/>
                      <a:pt x="1041494" y="0"/>
                      <a:pt x="715727" y="0"/>
                    </a:cubicBezTo>
                    <a:close/>
                  </a:path>
                </a:pathLst>
              </a:custGeom>
              <a:solidFill>
                <a:schemeClr val="bg1"/>
              </a:solidFill>
              <a:ln w="26738" cap="flat">
                <a:noFill/>
                <a:prstDash val="solid"/>
                <a:miter/>
              </a:ln>
            </p:spPr>
            <p:txBody>
              <a:bodyPr rtlCol="0" anchor="ctr"/>
              <a:lstStyle/>
              <a:p>
                <a:endParaRPr lang="en-US">
                  <a:solidFill>
                    <a:schemeClr val="bg1"/>
                  </a:solidFill>
                </a:endParaRPr>
              </a:p>
            </p:txBody>
          </p:sp>
          <p:sp>
            <p:nvSpPr>
              <p:cNvPr id="44" name="Graphic 5">
                <a:extLst>
                  <a:ext uri="{FF2B5EF4-FFF2-40B4-BE49-F238E27FC236}">
                    <a16:creationId xmlns:a16="http://schemas.microsoft.com/office/drawing/2014/main" id="{08DCAFB7-B1CF-47AD-BDA0-F9F662AA378E}"/>
                  </a:ext>
                </a:extLst>
              </p:cNvPr>
              <p:cNvSpPr/>
              <p:nvPr/>
            </p:nvSpPr>
            <p:spPr>
              <a:xfrm>
                <a:off x="18877253" y="20347259"/>
                <a:ext cx="595264" cy="886345"/>
              </a:xfrm>
              <a:custGeom>
                <a:avLst/>
                <a:gdLst>
                  <a:gd name="connsiteX0" fmla="*/ 643525 w 1384125"/>
                  <a:gd name="connsiteY0" fmla="*/ 167 h 2060955"/>
                  <a:gd name="connsiteX1" fmla="*/ 57250 w 1384125"/>
                  <a:gd name="connsiteY1" fmla="*/ 525996 h 2060955"/>
                  <a:gd name="connsiteX2" fmla="*/ 217727 w 1384125"/>
                  <a:gd name="connsiteY2" fmla="*/ 911407 h 2060955"/>
                  <a:gd name="connsiteX3" fmla="*/ 60727 w 1384125"/>
                  <a:gd name="connsiteY3" fmla="*/ 1153727 h 2060955"/>
                  <a:gd name="connsiteX4" fmla="*/ 226820 w 1384125"/>
                  <a:gd name="connsiteY4" fmla="*/ 1381604 h 2060955"/>
                  <a:gd name="connsiteX5" fmla="*/ 13 w 1384125"/>
                  <a:gd name="connsiteY5" fmla="*/ 1675812 h 2060955"/>
                  <a:gd name="connsiteX6" fmla="*/ 660643 w 1384125"/>
                  <a:gd name="connsiteY6" fmla="*/ 2060956 h 2060955"/>
                  <a:gd name="connsiteX7" fmla="*/ 1354437 w 1384125"/>
                  <a:gd name="connsiteY7" fmla="*/ 1606272 h 2060955"/>
                  <a:gd name="connsiteX8" fmla="*/ 889322 w 1384125"/>
                  <a:gd name="connsiteY8" fmla="*/ 1240117 h 2060955"/>
                  <a:gd name="connsiteX9" fmla="*/ 458978 w 1384125"/>
                  <a:gd name="connsiteY9" fmla="*/ 1240117 h 2060955"/>
                  <a:gd name="connsiteX10" fmla="*/ 285127 w 1384125"/>
                  <a:gd name="connsiteY10" fmla="*/ 1121364 h 2060955"/>
                  <a:gd name="connsiteX11" fmla="*/ 363761 w 1384125"/>
                  <a:gd name="connsiteY11" fmla="*/ 993518 h 2060955"/>
                  <a:gd name="connsiteX12" fmla="*/ 643525 w 1384125"/>
                  <a:gd name="connsiteY12" fmla="*/ 1049417 h 2060955"/>
                  <a:gd name="connsiteX13" fmla="*/ 1235417 w 1384125"/>
                  <a:gd name="connsiteY13" fmla="*/ 531880 h 2060955"/>
                  <a:gd name="connsiteX14" fmla="*/ 1126828 w 1384125"/>
                  <a:gd name="connsiteY14" fmla="*/ 237672 h 2060955"/>
                  <a:gd name="connsiteX15" fmla="*/ 1384125 w 1384125"/>
                  <a:gd name="connsiteY15" fmla="*/ 237672 h 2060955"/>
                  <a:gd name="connsiteX16" fmla="*/ 1384125 w 1384125"/>
                  <a:gd name="connsiteY16" fmla="*/ 36006 h 2060955"/>
                  <a:gd name="connsiteX17" fmla="*/ 885043 w 1384125"/>
                  <a:gd name="connsiteY17" fmla="*/ 36006 h 2060955"/>
                  <a:gd name="connsiteX18" fmla="*/ 643525 w 1384125"/>
                  <a:gd name="connsiteY18" fmla="*/ 167 h 2060955"/>
                  <a:gd name="connsiteX19" fmla="*/ 242334 w 1384125"/>
                  <a:gd name="connsiteY19" fmla="*/ 1660566 h 2060955"/>
                  <a:gd name="connsiteX20" fmla="*/ 493479 w 1384125"/>
                  <a:gd name="connsiteY20" fmla="*/ 1456493 h 2060955"/>
                  <a:gd name="connsiteX21" fmla="*/ 890125 w 1384125"/>
                  <a:gd name="connsiteY21" fmla="*/ 1456493 h 2060955"/>
                  <a:gd name="connsiteX22" fmla="*/ 1113455 w 1384125"/>
                  <a:gd name="connsiteY22" fmla="*/ 1624727 h 2060955"/>
                  <a:gd name="connsiteX23" fmla="*/ 658770 w 1384125"/>
                  <a:gd name="connsiteY23" fmla="*/ 1859290 h 2060955"/>
                  <a:gd name="connsiteX24" fmla="*/ 240996 w 1384125"/>
                  <a:gd name="connsiteY24" fmla="*/ 1660566 h 2060955"/>
                  <a:gd name="connsiteX25" fmla="*/ 643525 w 1384125"/>
                  <a:gd name="connsiteY25" fmla="*/ 200495 h 2060955"/>
                  <a:gd name="connsiteX26" fmla="*/ 993900 w 1384125"/>
                  <a:gd name="connsiteY26" fmla="*/ 525996 h 2060955"/>
                  <a:gd name="connsiteX27" fmla="*/ 643525 w 1384125"/>
                  <a:gd name="connsiteY27" fmla="*/ 851229 h 2060955"/>
                  <a:gd name="connsiteX28" fmla="*/ 299035 w 1384125"/>
                  <a:gd name="connsiteY28" fmla="*/ 525996 h 2060955"/>
                  <a:gd name="connsiteX29" fmla="*/ 643525 w 1384125"/>
                  <a:gd name="connsiteY29" fmla="*/ 200495 h 206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4125" h="2060955">
                    <a:moveTo>
                      <a:pt x="643525" y="167"/>
                    </a:moveTo>
                    <a:cubicBezTo>
                      <a:pt x="281917" y="167"/>
                      <a:pt x="57250" y="201565"/>
                      <a:pt x="57250" y="525996"/>
                    </a:cubicBezTo>
                    <a:cubicBezTo>
                      <a:pt x="57250" y="684868"/>
                      <a:pt x="113952" y="820203"/>
                      <a:pt x="217727" y="911407"/>
                    </a:cubicBezTo>
                    <a:cubicBezTo>
                      <a:pt x="123527" y="955696"/>
                      <a:pt x="62653" y="1049658"/>
                      <a:pt x="60727" y="1153727"/>
                    </a:cubicBezTo>
                    <a:cubicBezTo>
                      <a:pt x="61155" y="1257556"/>
                      <a:pt x="128100" y="1349429"/>
                      <a:pt x="226820" y="1381604"/>
                    </a:cubicBezTo>
                    <a:cubicBezTo>
                      <a:pt x="92421" y="1415652"/>
                      <a:pt x="-1270" y="1537186"/>
                      <a:pt x="13" y="1675812"/>
                    </a:cubicBezTo>
                    <a:cubicBezTo>
                      <a:pt x="13" y="1938726"/>
                      <a:pt x="209970" y="2060956"/>
                      <a:pt x="660643" y="2060956"/>
                    </a:cubicBezTo>
                    <a:cubicBezTo>
                      <a:pt x="1234080" y="2060956"/>
                      <a:pt x="1354437" y="1814089"/>
                      <a:pt x="1354437" y="1606272"/>
                    </a:cubicBezTo>
                    <a:cubicBezTo>
                      <a:pt x="1354437" y="1370103"/>
                      <a:pt x="1189147" y="1240117"/>
                      <a:pt x="889322" y="1240117"/>
                    </a:cubicBezTo>
                    <a:lnTo>
                      <a:pt x="458978" y="1240117"/>
                    </a:lnTo>
                    <a:cubicBezTo>
                      <a:pt x="330596" y="1240117"/>
                      <a:pt x="285127" y="1176194"/>
                      <a:pt x="285127" y="1121364"/>
                    </a:cubicBezTo>
                    <a:cubicBezTo>
                      <a:pt x="285127" y="1073221"/>
                      <a:pt x="311873" y="1030160"/>
                      <a:pt x="363761" y="993518"/>
                    </a:cubicBezTo>
                    <a:cubicBezTo>
                      <a:pt x="451916" y="1032005"/>
                      <a:pt x="547346" y="1051076"/>
                      <a:pt x="643525" y="1049417"/>
                    </a:cubicBezTo>
                    <a:cubicBezTo>
                      <a:pt x="1014227" y="1049417"/>
                      <a:pt x="1235417" y="856043"/>
                      <a:pt x="1235417" y="531880"/>
                    </a:cubicBezTo>
                    <a:cubicBezTo>
                      <a:pt x="1237745" y="423603"/>
                      <a:pt x="1198962" y="318467"/>
                      <a:pt x="1126828" y="237672"/>
                    </a:cubicBezTo>
                    <a:lnTo>
                      <a:pt x="1384125" y="237672"/>
                    </a:lnTo>
                    <a:lnTo>
                      <a:pt x="1384125" y="36006"/>
                    </a:lnTo>
                    <a:lnTo>
                      <a:pt x="885043" y="36006"/>
                    </a:lnTo>
                    <a:cubicBezTo>
                      <a:pt x="807131" y="10528"/>
                      <a:pt x="725476" y="-1588"/>
                      <a:pt x="643525" y="167"/>
                    </a:cubicBezTo>
                    <a:close/>
                    <a:moveTo>
                      <a:pt x="242334" y="1660566"/>
                    </a:moveTo>
                    <a:cubicBezTo>
                      <a:pt x="242334" y="1566420"/>
                      <a:pt x="308129" y="1456493"/>
                      <a:pt x="493479" y="1456493"/>
                    </a:cubicBezTo>
                    <a:lnTo>
                      <a:pt x="890125" y="1456493"/>
                    </a:lnTo>
                    <a:cubicBezTo>
                      <a:pt x="1032147" y="1456493"/>
                      <a:pt x="1113455" y="1517742"/>
                      <a:pt x="1113455" y="1624727"/>
                    </a:cubicBezTo>
                    <a:cubicBezTo>
                      <a:pt x="1113455" y="1795902"/>
                      <a:pt x="990423" y="1859290"/>
                      <a:pt x="658770" y="1859290"/>
                    </a:cubicBezTo>
                    <a:cubicBezTo>
                      <a:pt x="311873" y="1859290"/>
                      <a:pt x="240996" y="1781191"/>
                      <a:pt x="240996" y="1660566"/>
                    </a:cubicBezTo>
                    <a:close/>
                    <a:moveTo>
                      <a:pt x="643525" y="200495"/>
                    </a:moveTo>
                    <a:cubicBezTo>
                      <a:pt x="869530" y="200495"/>
                      <a:pt x="993900" y="316038"/>
                      <a:pt x="993900" y="525996"/>
                    </a:cubicBezTo>
                    <a:cubicBezTo>
                      <a:pt x="993900" y="735953"/>
                      <a:pt x="869530" y="851229"/>
                      <a:pt x="643525" y="851229"/>
                    </a:cubicBezTo>
                    <a:cubicBezTo>
                      <a:pt x="424474" y="851229"/>
                      <a:pt x="299035" y="732743"/>
                      <a:pt x="299035" y="525996"/>
                    </a:cubicBezTo>
                    <a:cubicBezTo>
                      <a:pt x="299035" y="319248"/>
                      <a:pt x="424474" y="200495"/>
                      <a:pt x="643525" y="200495"/>
                    </a:cubicBezTo>
                    <a:close/>
                  </a:path>
                </a:pathLst>
              </a:custGeom>
              <a:solidFill>
                <a:schemeClr val="bg1"/>
              </a:solidFill>
              <a:ln w="26738" cap="flat">
                <a:noFill/>
                <a:prstDash val="solid"/>
                <a:miter/>
              </a:ln>
            </p:spPr>
            <p:txBody>
              <a:bodyPr rtlCol="0" anchor="ctr"/>
              <a:lstStyle/>
              <a:p>
                <a:endParaRPr lang="en-US">
                  <a:solidFill>
                    <a:schemeClr val="bg1"/>
                  </a:solidFill>
                </a:endParaRPr>
              </a:p>
            </p:txBody>
          </p:sp>
          <p:sp>
            <p:nvSpPr>
              <p:cNvPr id="45" name="Graphic 5">
                <a:extLst>
                  <a:ext uri="{FF2B5EF4-FFF2-40B4-BE49-F238E27FC236}">
                    <a16:creationId xmlns:a16="http://schemas.microsoft.com/office/drawing/2014/main" id="{F6E2E935-C90E-4670-978E-702E1DBF01C6}"/>
                  </a:ext>
                </a:extLst>
              </p:cNvPr>
              <p:cNvSpPr/>
              <p:nvPr/>
            </p:nvSpPr>
            <p:spPr>
              <a:xfrm>
                <a:off x="18675619" y="20162600"/>
                <a:ext cx="107434" cy="109849"/>
              </a:xfrm>
              <a:custGeom>
                <a:avLst/>
                <a:gdLst>
                  <a:gd name="connsiteX0" fmla="*/ 0 w 249808"/>
                  <a:gd name="connsiteY0" fmla="*/ 0 h 255425"/>
                  <a:gd name="connsiteX1" fmla="*/ 249808 w 249808"/>
                  <a:gd name="connsiteY1" fmla="*/ 0 h 255425"/>
                  <a:gd name="connsiteX2" fmla="*/ 249808 w 249808"/>
                  <a:gd name="connsiteY2" fmla="*/ 255425 h 255425"/>
                  <a:gd name="connsiteX3" fmla="*/ 0 w 249808"/>
                  <a:gd name="connsiteY3" fmla="*/ 255425 h 255425"/>
                </a:gdLst>
                <a:ahLst/>
                <a:cxnLst>
                  <a:cxn ang="0">
                    <a:pos x="connsiteX0" y="connsiteY0"/>
                  </a:cxn>
                  <a:cxn ang="0">
                    <a:pos x="connsiteX1" y="connsiteY1"/>
                  </a:cxn>
                  <a:cxn ang="0">
                    <a:pos x="connsiteX2" y="connsiteY2"/>
                  </a:cxn>
                  <a:cxn ang="0">
                    <a:pos x="connsiteX3" y="connsiteY3"/>
                  </a:cxn>
                </a:cxnLst>
                <a:rect l="l" t="t" r="r" b="b"/>
                <a:pathLst>
                  <a:path w="249808" h="255425">
                    <a:moveTo>
                      <a:pt x="0" y="0"/>
                    </a:moveTo>
                    <a:lnTo>
                      <a:pt x="249808" y="0"/>
                    </a:lnTo>
                    <a:lnTo>
                      <a:pt x="249808" y="255425"/>
                    </a:lnTo>
                    <a:lnTo>
                      <a:pt x="0" y="255425"/>
                    </a:lnTo>
                    <a:close/>
                  </a:path>
                </a:pathLst>
              </a:custGeom>
              <a:solidFill>
                <a:schemeClr val="bg1"/>
              </a:solidFill>
              <a:ln w="26738" cap="flat">
                <a:noFill/>
                <a:prstDash val="solid"/>
                <a:miter/>
              </a:ln>
            </p:spPr>
            <p:txBody>
              <a:bodyPr rtlCol="0" anchor="ctr"/>
              <a:lstStyle/>
              <a:p>
                <a:endParaRPr lang="en-US">
                  <a:solidFill>
                    <a:schemeClr val="bg1"/>
                  </a:solidFill>
                </a:endParaRPr>
              </a:p>
            </p:txBody>
          </p:sp>
          <p:sp>
            <p:nvSpPr>
              <p:cNvPr id="46" name="Graphic 5">
                <a:extLst>
                  <a:ext uri="{FF2B5EF4-FFF2-40B4-BE49-F238E27FC236}">
                    <a16:creationId xmlns:a16="http://schemas.microsoft.com/office/drawing/2014/main" id="{C2507A3A-7524-43FA-8FDE-D3006208D42B}"/>
                  </a:ext>
                </a:extLst>
              </p:cNvPr>
              <p:cNvSpPr/>
              <p:nvPr/>
            </p:nvSpPr>
            <p:spPr>
              <a:xfrm>
                <a:off x="20993159" y="20162600"/>
                <a:ext cx="69705" cy="92826"/>
              </a:xfrm>
              <a:custGeom>
                <a:avLst/>
                <a:gdLst>
                  <a:gd name="connsiteX0" fmla="*/ 93611 w 162081"/>
                  <a:gd name="connsiteY0" fmla="*/ 215841 h 215841"/>
                  <a:gd name="connsiteX1" fmla="*/ 68470 w 162081"/>
                  <a:gd name="connsiteY1" fmla="*/ 215841 h 215841"/>
                  <a:gd name="connsiteX2" fmla="*/ 68470 w 162081"/>
                  <a:gd name="connsiteY2" fmla="*/ 22199 h 215841"/>
                  <a:gd name="connsiteX3" fmla="*/ 0 w 162081"/>
                  <a:gd name="connsiteY3" fmla="*/ 22199 h 215841"/>
                  <a:gd name="connsiteX4" fmla="*/ 0 w 162081"/>
                  <a:gd name="connsiteY4" fmla="*/ 0 h 215841"/>
                  <a:gd name="connsiteX5" fmla="*/ 162081 w 162081"/>
                  <a:gd name="connsiteY5" fmla="*/ 0 h 215841"/>
                  <a:gd name="connsiteX6" fmla="*/ 162081 w 162081"/>
                  <a:gd name="connsiteY6" fmla="*/ 22199 h 215841"/>
                  <a:gd name="connsiteX7" fmla="*/ 93611 w 162081"/>
                  <a:gd name="connsiteY7" fmla="*/ 22199 h 21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81" h="215841">
                    <a:moveTo>
                      <a:pt x="93611" y="215841"/>
                    </a:moveTo>
                    <a:lnTo>
                      <a:pt x="68470" y="215841"/>
                    </a:lnTo>
                    <a:lnTo>
                      <a:pt x="68470" y="22199"/>
                    </a:lnTo>
                    <a:lnTo>
                      <a:pt x="0" y="22199"/>
                    </a:lnTo>
                    <a:lnTo>
                      <a:pt x="0" y="0"/>
                    </a:lnTo>
                    <a:lnTo>
                      <a:pt x="162081" y="0"/>
                    </a:lnTo>
                    <a:lnTo>
                      <a:pt x="162081" y="22199"/>
                    </a:lnTo>
                    <a:lnTo>
                      <a:pt x="93611" y="22199"/>
                    </a:lnTo>
                    <a:close/>
                  </a:path>
                </a:pathLst>
              </a:custGeom>
              <a:solidFill>
                <a:schemeClr val="bg1"/>
              </a:solidFill>
              <a:ln w="26738" cap="flat">
                <a:noFill/>
                <a:prstDash val="solid"/>
                <a:miter/>
              </a:ln>
            </p:spPr>
            <p:txBody>
              <a:bodyPr rtlCol="0" anchor="ctr"/>
              <a:lstStyle/>
              <a:p>
                <a:endParaRPr lang="en-US">
                  <a:solidFill>
                    <a:schemeClr val="bg1"/>
                  </a:solidFill>
                </a:endParaRPr>
              </a:p>
            </p:txBody>
          </p:sp>
          <p:sp>
            <p:nvSpPr>
              <p:cNvPr id="47" name="Graphic 5">
                <a:extLst>
                  <a:ext uri="{FF2B5EF4-FFF2-40B4-BE49-F238E27FC236}">
                    <a16:creationId xmlns:a16="http://schemas.microsoft.com/office/drawing/2014/main" id="{C0C8BF7A-DA35-4120-BF90-01A1AF91DCBC}"/>
                  </a:ext>
                </a:extLst>
              </p:cNvPr>
              <p:cNvSpPr/>
              <p:nvPr/>
            </p:nvSpPr>
            <p:spPr>
              <a:xfrm>
                <a:off x="21077358" y="20162484"/>
                <a:ext cx="91100" cy="92941"/>
              </a:xfrm>
              <a:custGeom>
                <a:avLst/>
                <a:gdLst>
                  <a:gd name="connsiteX0" fmla="*/ 94413 w 211828"/>
                  <a:gd name="connsiteY0" fmla="*/ 216109 h 216108"/>
                  <a:gd name="connsiteX1" fmla="*/ 21129 w 211828"/>
                  <a:gd name="connsiteY1" fmla="*/ 24606 h 216108"/>
                  <a:gd name="connsiteX2" fmla="*/ 21129 w 211828"/>
                  <a:gd name="connsiteY2" fmla="*/ 24606 h 216108"/>
                  <a:gd name="connsiteX3" fmla="*/ 23001 w 211828"/>
                  <a:gd name="connsiteY3" fmla="*/ 78099 h 216108"/>
                  <a:gd name="connsiteX4" fmla="*/ 23001 w 211828"/>
                  <a:gd name="connsiteY4" fmla="*/ 215306 h 216108"/>
                  <a:gd name="connsiteX5" fmla="*/ 0 w 211828"/>
                  <a:gd name="connsiteY5" fmla="*/ 215306 h 216108"/>
                  <a:gd name="connsiteX6" fmla="*/ 0 w 211828"/>
                  <a:gd name="connsiteY6" fmla="*/ 267 h 216108"/>
                  <a:gd name="connsiteX7" fmla="*/ 37711 w 211828"/>
                  <a:gd name="connsiteY7" fmla="*/ 267 h 216108"/>
                  <a:gd name="connsiteX8" fmla="*/ 105112 w 211828"/>
                  <a:gd name="connsiteY8" fmla="*/ 178129 h 216108"/>
                  <a:gd name="connsiteX9" fmla="*/ 105112 w 211828"/>
                  <a:gd name="connsiteY9" fmla="*/ 178129 h 216108"/>
                  <a:gd name="connsiteX10" fmla="*/ 174118 w 211828"/>
                  <a:gd name="connsiteY10" fmla="*/ 0 h 216108"/>
                  <a:gd name="connsiteX11" fmla="*/ 211829 w 211828"/>
                  <a:gd name="connsiteY11" fmla="*/ 0 h 216108"/>
                  <a:gd name="connsiteX12" fmla="*/ 211829 w 211828"/>
                  <a:gd name="connsiteY12" fmla="*/ 215841 h 216108"/>
                  <a:gd name="connsiteX13" fmla="*/ 186687 w 211828"/>
                  <a:gd name="connsiteY13" fmla="*/ 215841 h 216108"/>
                  <a:gd name="connsiteX14" fmla="*/ 186687 w 211828"/>
                  <a:gd name="connsiteY14" fmla="*/ 76761 h 216108"/>
                  <a:gd name="connsiteX15" fmla="*/ 188560 w 211828"/>
                  <a:gd name="connsiteY15" fmla="*/ 24606 h 216108"/>
                  <a:gd name="connsiteX16" fmla="*/ 188560 w 211828"/>
                  <a:gd name="connsiteY16" fmla="*/ 24606 h 216108"/>
                  <a:gd name="connsiteX17" fmla="*/ 114740 w 211828"/>
                  <a:gd name="connsiteY17" fmla="*/ 215841 h 21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28" h="216108">
                    <a:moveTo>
                      <a:pt x="94413" y="216109"/>
                    </a:moveTo>
                    <a:lnTo>
                      <a:pt x="21129" y="24606"/>
                    </a:lnTo>
                    <a:lnTo>
                      <a:pt x="21129" y="24606"/>
                    </a:lnTo>
                    <a:cubicBezTo>
                      <a:pt x="21129" y="39852"/>
                      <a:pt x="23001" y="57772"/>
                      <a:pt x="23001" y="78099"/>
                    </a:cubicBezTo>
                    <a:lnTo>
                      <a:pt x="23001" y="215306"/>
                    </a:lnTo>
                    <a:lnTo>
                      <a:pt x="0" y="215306"/>
                    </a:lnTo>
                    <a:lnTo>
                      <a:pt x="0" y="267"/>
                    </a:lnTo>
                    <a:lnTo>
                      <a:pt x="37711" y="267"/>
                    </a:lnTo>
                    <a:lnTo>
                      <a:pt x="105112" y="178129"/>
                    </a:lnTo>
                    <a:lnTo>
                      <a:pt x="105112" y="178129"/>
                    </a:lnTo>
                    <a:lnTo>
                      <a:pt x="174118" y="0"/>
                    </a:lnTo>
                    <a:lnTo>
                      <a:pt x="211829" y="0"/>
                    </a:lnTo>
                    <a:lnTo>
                      <a:pt x="211829" y="215841"/>
                    </a:lnTo>
                    <a:lnTo>
                      <a:pt x="186687" y="215841"/>
                    </a:lnTo>
                    <a:lnTo>
                      <a:pt x="186687" y="76761"/>
                    </a:lnTo>
                    <a:cubicBezTo>
                      <a:pt x="186687" y="60714"/>
                      <a:pt x="186687" y="43329"/>
                      <a:pt x="188560" y="24606"/>
                    </a:cubicBezTo>
                    <a:lnTo>
                      <a:pt x="188560" y="24606"/>
                    </a:lnTo>
                    <a:lnTo>
                      <a:pt x="114740" y="215841"/>
                    </a:lnTo>
                    <a:close/>
                  </a:path>
                </a:pathLst>
              </a:custGeom>
              <a:solidFill>
                <a:schemeClr val="bg1"/>
              </a:solidFill>
              <a:ln w="26738" cap="flat">
                <a:noFill/>
                <a:prstDash val="solid"/>
                <a:miter/>
              </a:ln>
            </p:spPr>
            <p:txBody>
              <a:bodyPr rtlCol="0" anchor="ctr"/>
              <a:lstStyle/>
              <a:p>
                <a:endParaRPr lang="en-US">
                  <a:solidFill>
                    <a:schemeClr val="bg1"/>
                  </a:solidFill>
                </a:endParaRPr>
              </a:p>
            </p:txBody>
          </p:sp>
        </p:grpSp>
      </p:grpSp>
      <p:sp>
        <p:nvSpPr>
          <p:cNvPr id="48" name="TextShape 88">
            <a:extLst>
              <a:ext uri="{FF2B5EF4-FFF2-40B4-BE49-F238E27FC236}">
                <a16:creationId xmlns:a16="http://schemas.microsoft.com/office/drawing/2014/main" id="{9AF8F290-ACFD-46D8-B19D-6C0033C7C3B9}"/>
              </a:ext>
            </a:extLst>
          </p:cNvPr>
          <p:cNvSpPr txBox="1"/>
          <p:nvPr/>
        </p:nvSpPr>
        <p:spPr>
          <a:xfrm>
            <a:off x="12250614" y="32043755"/>
            <a:ext cx="19389973" cy="656787"/>
          </a:xfrm>
          <a:prstGeom prst="rect">
            <a:avLst/>
          </a:prstGeom>
          <a:noFill/>
          <a:ln>
            <a:noFill/>
          </a:ln>
        </p:spPr>
        <p:txBody>
          <a:bodyPr lIns="0" tIns="0" rIns="0" bIns="0"/>
          <a:lstStyle/>
          <a:p>
            <a:pPr algn="ctr"/>
            <a:r>
              <a:rPr lang="en-US" sz="4000" strike="noStrike" spc="-1" dirty="0">
                <a:solidFill>
                  <a:schemeClr val="bg1"/>
                </a:solidFill>
              </a:rPr>
              <a:t>For Research &amp; Investigational Use Only.</a:t>
            </a:r>
            <a:r>
              <a:rPr lang="en-US" sz="4000" spc="-1" dirty="0">
                <a:solidFill>
                  <a:schemeClr val="bg1"/>
                </a:solidFill>
              </a:rPr>
              <a:t> </a:t>
            </a:r>
            <a:r>
              <a:rPr lang="en-US" sz="4000" strike="noStrike" spc="-1" dirty="0">
                <a:solidFill>
                  <a:schemeClr val="bg1"/>
                </a:solidFill>
              </a:rPr>
              <a:t>Not for Commercial Use.</a:t>
            </a:r>
          </a:p>
        </p:txBody>
      </p:sp>
      <p:sp>
        <p:nvSpPr>
          <p:cNvPr id="49" name="TextBox 48">
            <a:extLst>
              <a:ext uri="{FF2B5EF4-FFF2-40B4-BE49-F238E27FC236}">
                <a16:creationId xmlns:a16="http://schemas.microsoft.com/office/drawing/2014/main" id="{5D92ECDB-8CFB-4011-9D31-12A9E89D27DB}"/>
              </a:ext>
            </a:extLst>
          </p:cNvPr>
          <p:cNvSpPr txBox="1"/>
          <p:nvPr/>
        </p:nvSpPr>
        <p:spPr>
          <a:xfrm>
            <a:off x="6827880" y="863577"/>
            <a:ext cx="31746167" cy="2215991"/>
          </a:xfrm>
          <a:prstGeom prst="rect">
            <a:avLst/>
          </a:prstGeom>
          <a:noFill/>
        </p:spPr>
        <p:txBody>
          <a:bodyPr wrap="square" lIns="0" tIns="0" rIns="0" bIns="0" rtlCol="0" anchor="ctr" anchorCtr="0">
            <a:spAutoFit/>
          </a:bodyPr>
          <a:lstStyle/>
          <a:p>
            <a:pPr algn="ctr"/>
            <a:r>
              <a:rPr lang="en-US" sz="7200" b="1" dirty="0">
                <a:solidFill>
                  <a:schemeClr val="bg1"/>
                </a:solidFill>
                <a:latin typeface="Raleway" pitchFamily="2" charset="0"/>
              </a:rPr>
              <a:t>TCD Waveform Analysis For Differentiating Large-Vessel And Distal Occlusions</a:t>
            </a:r>
          </a:p>
        </p:txBody>
      </p:sp>
      <p:sp>
        <p:nvSpPr>
          <p:cNvPr id="50" name="TextShape 21">
            <a:extLst>
              <a:ext uri="{FF2B5EF4-FFF2-40B4-BE49-F238E27FC236}">
                <a16:creationId xmlns:a16="http://schemas.microsoft.com/office/drawing/2014/main" id="{8BEEB7A0-0370-45A2-A01E-ADA13147C47A}"/>
              </a:ext>
            </a:extLst>
          </p:cNvPr>
          <p:cNvSpPr txBox="1"/>
          <p:nvPr/>
        </p:nvSpPr>
        <p:spPr>
          <a:xfrm>
            <a:off x="3028740" y="4186484"/>
            <a:ext cx="37833720" cy="984885"/>
          </a:xfrm>
          <a:prstGeom prst="rect">
            <a:avLst/>
          </a:prstGeom>
          <a:noFill/>
          <a:ln>
            <a:noFill/>
          </a:ln>
        </p:spPr>
        <p:txBody>
          <a:bodyPr wrap="square" lIns="0" tIns="0" rIns="0" bIns="0">
            <a:spAutoFit/>
          </a:bodyPr>
          <a:lstStyle/>
          <a:p>
            <a:pPr algn="ctr"/>
            <a:r>
              <a:rPr lang="en-US" sz="3600" b="1" spc="-1" dirty="0">
                <a:solidFill>
                  <a:schemeClr val="tx2"/>
                </a:solidFill>
              </a:rPr>
              <a:t>Corey M. Thibeault</a:t>
            </a:r>
            <a:r>
              <a:rPr lang="en-US" sz="3600" b="1" strike="noStrike" spc="-1" baseline="30000" dirty="0">
                <a:solidFill>
                  <a:schemeClr val="tx2"/>
                </a:solidFill>
              </a:rPr>
              <a:t>1</a:t>
            </a:r>
            <a:r>
              <a:rPr lang="en-US" sz="3600" b="1" strike="noStrike" spc="-1" dirty="0">
                <a:solidFill>
                  <a:schemeClr val="tx2"/>
                </a:solidFill>
              </a:rPr>
              <a:t> │ </a:t>
            </a:r>
            <a:r>
              <a:rPr lang="en-US" sz="3600" b="1" spc="-1" dirty="0">
                <a:solidFill>
                  <a:schemeClr val="tx2"/>
                </a:solidFill>
              </a:rPr>
              <a:t>Kian Jalaleddini</a:t>
            </a:r>
            <a:r>
              <a:rPr lang="en-US" sz="3600" b="1" spc="-1" baseline="30000" dirty="0">
                <a:solidFill>
                  <a:schemeClr val="tx2"/>
                </a:solidFill>
              </a:rPr>
              <a:t>1</a:t>
            </a:r>
            <a:r>
              <a:rPr lang="en-US" sz="3600" b="1" strike="noStrike" spc="-1" dirty="0">
                <a:solidFill>
                  <a:schemeClr val="tx2"/>
                </a:solidFill>
              </a:rPr>
              <a:t> │</a:t>
            </a:r>
            <a:r>
              <a:rPr lang="en-US" sz="3600" b="1" spc="-1" dirty="0">
                <a:solidFill>
                  <a:schemeClr val="tx2"/>
                </a:solidFill>
              </a:rPr>
              <a:t> Samuel G. Thorpe</a:t>
            </a:r>
            <a:r>
              <a:rPr lang="en-US" sz="3600" b="1" spc="-1" baseline="30000" dirty="0">
                <a:solidFill>
                  <a:schemeClr val="tx2"/>
                </a:solidFill>
              </a:rPr>
              <a:t>1</a:t>
            </a:r>
            <a:r>
              <a:rPr lang="en-US" sz="3600" b="1" spc="-1" dirty="0">
                <a:solidFill>
                  <a:schemeClr val="tx2"/>
                </a:solidFill>
              </a:rPr>
              <a:t> │</a:t>
            </a:r>
            <a:r>
              <a:rPr lang="en-US" sz="3600" b="1" strike="noStrike" spc="-1" dirty="0">
                <a:solidFill>
                  <a:schemeClr val="tx2"/>
                </a:solidFill>
              </a:rPr>
              <a:t> Nicolas Canac</a:t>
            </a:r>
            <a:r>
              <a:rPr lang="en-US" sz="3600" b="1" strike="noStrike" spc="-1" baseline="30000" dirty="0">
                <a:solidFill>
                  <a:schemeClr val="tx2"/>
                </a:solidFill>
              </a:rPr>
              <a:t>1</a:t>
            </a:r>
            <a:r>
              <a:rPr lang="en-US" sz="3600" b="1" spc="-1" dirty="0">
                <a:solidFill>
                  <a:schemeClr val="tx2"/>
                </a:solidFill>
              </a:rPr>
              <a:t>│ Amber Y. Dorn</a:t>
            </a:r>
            <a:r>
              <a:rPr lang="en-US" sz="3600" b="1" strike="noStrike" spc="-1" baseline="30000" dirty="0">
                <a:solidFill>
                  <a:schemeClr val="tx2"/>
                </a:solidFill>
              </a:rPr>
              <a:t>1</a:t>
            </a:r>
            <a:r>
              <a:rPr lang="en-US" sz="3600" b="1" spc="-1" dirty="0">
                <a:solidFill>
                  <a:schemeClr val="tx2"/>
                </a:solidFill>
              </a:rPr>
              <a:t> │ Seth J. Wilk</a:t>
            </a:r>
            <a:r>
              <a:rPr lang="en-US" sz="3600" b="1" strike="noStrike" spc="-1" baseline="30000" dirty="0">
                <a:solidFill>
                  <a:schemeClr val="tx2"/>
                </a:solidFill>
              </a:rPr>
              <a:t>1</a:t>
            </a:r>
            <a:r>
              <a:rPr lang="en-US" sz="3600" b="1" spc="-1" dirty="0">
                <a:solidFill>
                  <a:schemeClr val="tx2"/>
                </a:solidFill>
              </a:rPr>
              <a:t> │ Ruchir Shah</a:t>
            </a:r>
            <a:r>
              <a:rPr lang="en-US" sz="3600" b="1" strike="noStrike" spc="-1" baseline="30000" dirty="0">
                <a:solidFill>
                  <a:schemeClr val="tx2"/>
                </a:solidFill>
              </a:rPr>
              <a:t>1</a:t>
            </a:r>
            <a:r>
              <a:rPr lang="en-US" sz="3600" b="1" spc="-1" dirty="0">
                <a:solidFill>
                  <a:schemeClr val="tx2"/>
                </a:solidFill>
              </a:rPr>
              <a:t> │ Thomas G. Devli</a:t>
            </a:r>
            <a:r>
              <a:rPr lang="en-US" sz="3600" b="1" strike="noStrike" spc="-1" dirty="0">
                <a:solidFill>
                  <a:schemeClr val="tx2"/>
                </a:solidFill>
              </a:rPr>
              <a:t>n</a:t>
            </a:r>
            <a:r>
              <a:rPr lang="en-US" sz="3600" b="1" strike="noStrike" spc="-1" baseline="30000" dirty="0">
                <a:solidFill>
                  <a:schemeClr val="tx2"/>
                </a:solidFill>
              </a:rPr>
              <a:t>1</a:t>
            </a:r>
            <a:r>
              <a:rPr lang="en-US" sz="3600" b="1" spc="-1" dirty="0">
                <a:solidFill>
                  <a:schemeClr val="tx2"/>
                </a:solidFill>
              </a:rPr>
              <a:t> │ </a:t>
            </a:r>
            <a:r>
              <a:rPr lang="en-US" sz="3600" b="1" strike="noStrike" spc="-1" dirty="0">
                <a:solidFill>
                  <a:schemeClr val="tx2"/>
                </a:solidFill>
              </a:rPr>
              <a:t>Robert Hamilton</a:t>
            </a:r>
            <a:r>
              <a:rPr lang="en-US" sz="3600" b="1" strike="noStrike" spc="-1" baseline="30000" dirty="0">
                <a:solidFill>
                  <a:schemeClr val="tx2"/>
                </a:solidFill>
              </a:rPr>
              <a:t>1</a:t>
            </a:r>
          </a:p>
          <a:p>
            <a:pPr algn="ctr"/>
            <a:r>
              <a:rPr lang="en-US" sz="2800" strike="noStrike" spc="-1" baseline="30000" dirty="0">
                <a:solidFill>
                  <a:schemeClr val="tx2"/>
                </a:solidFill>
              </a:rPr>
              <a:t>1 </a:t>
            </a:r>
            <a:r>
              <a:rPr lang="en-US" sz="2800" strike="noStrike" spc="-1" dirty="0" err="1">
                <a:solidFill>
                  <a:schemeClr val="tx2"/>
                </a:solidFill>
              </a:rPr>
              <a:t>NovaSignal</a:t>
            </a:r>
            <a:r>
              <a:rPr lang="en-US" sz="2800" spc="-1" dirty="0">
                <a:solidFill>
                  <a:schemeClr val="tx2"/>
                </a:solidFill>
              </a:rPr>
              <a:t> Corporation</a:t>
            </a:r>
            <a:r>
              <a:rPr lang="en-US" sz="2800" strike="noStrike" spc="-1" dirty="0">
                <a:solidFill>
                  <a:schemeClr val="tx2"/>
                </a:solidFill>
              </a:rPr>
              <a:t>. Los Angeles, CA USA </a:t>
            </a:r>
            <a:r>
              <a:rPr lang="en-US" sz="2800" strike="noStrike" spc="-1" baseline="30000" dirty="0">
                <a:solidFill>
                  <a:schemeClr val="tx2"/>
                </a:solidFill>
              </a:rPr>
              <a:t>2</a:t>
            </a:r>
            <a:r>
              <a:rPr lang="en-US" sz="2800" strike="noStrike" spc="-1" dirty="0">
                <a:solidFill>
                  <a:schemeClr val="tx2"/>
                </a:solidFill>
              </a:rPr>
              <a:t>Erlanger Neuroscience Institute. Chattanooga, TN USA</a:t>
            </a:r>
          </a:p>
        </p:txBody>
      </p:sp>
      <p:sp>
        <p:nvSpPr>
          <p:cNvPr id="52" name="Rectangle: Rounded Corners 51">
            <a:extLst>
              <a:ext uri="{FF2B5EF4-FFF2-40B4-BE49-F238E27FC236}">
                <a16:creationId xmlns:a16="http://schemas.microsoft.com/office/drawing/2014/main" id="{554AAD3A-A5B8-46BC-AF4E-EE20929EE11E}"/>
              </a:ext>
            </a:extLst>
          </p:cNvPr>
          <p:cNvSpPr/>
          <p:nvPr/>
        </p:nvSpPr>
        <p:spPr>
          <a:xfrm>
            <a:off x="484550" y="5933238"/>
            <a:ext cx="14470512" cy="12838840"/>
          </a:xfrm>
          <a:prstGeom prst="roundRect">
            <a:avLst>
              <a:gd name="adj" fmla="val 369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3" name="TextBox 52">
            <a:extLst>
              <a:ext uri="{FF2B5EF4-FFF2-40B4-BE49-F238E27FC236}">
                <a16:creationId xmlns:a16="http://schemas.microsoft.com/office/drawing/2014/main" id="{B6FFAA53-97A7-4095-8364-865B4EDE9030}"/>
              </a:ext>
            </a:extLst>
          </p:cNvPr>
          <p:cNvSpPr txBox="1"/>
          <p:nvPr/>
        </p:nvSpPr>
        <p:spPr>
          <a:xfrm>
            <a:off x="759542" y="16767488"/>
            <a:ext cx="13583893" cy="1846659"/>
          </a:xfrm>
          <a:prstGeom prst="rect">
            <a:avLst/>
          </a:prstGeom>
          <a:noFill/>
        </p:spPr>
        <p:txBody>
          <a:bodyPr wrap="square" lIns="0" rIns="0" rtlCol="0">
            <a:spAutoFit/>
          </a:bodyPr>
          <a:lstStyle/>
          <a:p>
            <a:pPr marL="571500" indent="-571500">
              <a:spcAft>
                <a:spcPts val="1500"/>
              </a:spcAft>
              <a:buFont typeface="Arial" panose="020B0604020202020204" pitchFamily="34" charset="0"/>
              <a:buChar char="•"/>
            </a:pPr>
            <a:r>
              <a:rPr lang="en-US" sz="3800" dirty="0">
                <a:latin typeface="Open Sans" panose="020B0606030504020204" pitchFamily="34" charset="0"/>
                <a:ea typeface="Open Sans" panose="020B0606030504020204" pitchFamily="34" charset="0"/>
                <a:cs typeface="Open Sans" panose="020B0606030504020204" pitchFamily="34" charset="0"/>
              </a:rPr>
              <a:t>This study extends beyond that binary case to explore how VCI changes in subjects with distal occlusions (M3, M4, MCA segments, and lacunar).</a:t>
            </a:r>
          </a:p>
        </p:txBody>
      </p:sp>
      <p:sp>
        <p:nvSpPr>
          <p:cNvPr id="54" name="TextShape 22">
            <a:extLst>
              <a:ext uri="{FF2B5EF4-FFF2-40B4-BE49-F238E27FC236}">
                <a16:creationId xmlns:a16="http://schemas.microsoft.com/office/drawing/2014/main" id="{2FDDABC3-60AA-41C0-B508-268487E0F8B8}"/>
              </a:ext>
            </a:extLst>
          </p:cNvPr>
          <p:cNvSpPr txBox="1"/>
          <p:nvPr/>
        </p:nvSpPr>
        <p:spPr>
          <a:xfrm>
            <a:off x="944296" y="6218671"/>
            <a:ext cx="6995880" cy="943560"/>
          </a:xfrm>
          <a:prstGeom prst="rect">
            <a:avLst/>
          </a:prstGeom>
          <a:noFill/>
          <a:ln>
            <a:noFill/>
          </a:ln>
        </p:spPr>
        <p:txBody>
          <a:bodyPr lIns="0" tIns="0" rIns="0" bIns="0"/>
          <a:lstStyle/>
          <a:p>
            <a:r>
              <a:rPr lang="en-US" sz="6600" strike="noStrike" cap="all" spc="-1" dirty="0">
                <a:solidFill>
                  <a:srgbClr val="00265F"/>
                </a:solidFill>
                <a:latin typeface="+mj-lt"/>
              </a:rPr>
              <a:t>Introduction</a:t>
            </a:r>
          </a:p>
        </p:txBody>
      </p:sp>
      <p:sp>
        <p:nvSpPr>
          <p:cNvPr id="55" name="TextShape 79">
            <a:extLst>
              <a:ext uri="{FF2B5EF4-FFF2-40B4-BE49-F238E27FC236}">
                <a16:creationId xmlns:a16="http://schemas.microsoft.com/office/drawing/2014/main" id="{A2A51DEB-BE22-46D1-95B7-6A1C05718871}"/>
              </a:ext>
            </a:extLst>
          </p:cNvPr>
          <p:cNvSpPr txBox="1"/>
          <p:nvPr/>
        </p:nvSpPr>
        <p:spPr>
          <a:xfrm>
            <a:off x="818068" y="16127086"/>
            <a:ext cx="10569947" cy="487472"/>
          </a:xfrm>
          <a:prstGeom prst="rect">
            <a:avLst/>
          </a:prstGeom>
          <a:noFill/>
          <a:ln>
            <a:noFill/>
          </a:ln>
        </p:spPr>
        <p:txBody>
          <a:bodyPr lIns="0" tIns="0" rIns="0" bIns="0"/>
          <a:lstStyle/>
          <a:p>
            <a:r>
              <a:rPr lang="en-US" sz="4400" b="1" spc="-1" dirty="0">
                <a:latin typeface="Open Sans" panose="020B0606030504020204" pitchFamily="34" charset="0"/>
                <a:ea typeface="Open Sans" panose="020B0606030504020204" pitchFamily="34" charset="0"/>
                <a:cs typeface="Open Sans" panose="020B0606030504020204" pitchFamily="34" charset="0"/>
              </a:rPr>
              <a:t>Aims</a:t>
            </a:r>
            <a:endParaRPr lang="en-US" sz="4400" b="1" strike="noStrike" spc="-1" dirty="0">
              <a:latin typeface="Open Sans" panose="020B0606030504020204" pitchFamily="34" charset="0"/>
              <a:ea typeface="Open Sans" panose="020B0606030504020204" pitchFamily="34" charset="0"/>
              <a:cs typeface="Open Sans" panose="020B0606030504020204" pitchFamily="34" charset="0"/>
            </a:endParaRPr>
          </a:p>
        </p:txBody>
      </p:sp>
      <p:sp>
        <p:nvSpPr>
          <p:cNvPr id="56" name="TextBox 55">
            <a:extLst>
              <a:ext uri="{FF2B5EF4-FFF2-40B4-BE49-F238E27FC236}">
                <a16:creationId xmlns:a16="http://schemas.microsoft.com/office/drawing/2014/main" id="{707396E1-BC36-4556-8A2A-49BC8C83818A}"/>
              </a:ext>
            </a:extLst>
          </p:cNvPr>
          <p:cNvSpPr txBox="1"/>
          <p:nvPr/>
        </p:nvSpPr>
        <p:spPr>
          <a:xfrm>
            <a:off x="818069" y="7183515"/>
            <a:ext cx="13897556" cy="8856271"/>
          </a:xfrm>
          <a:prstGeom prst="rect">
            <a:avLst/>
          </a:prstGeom>
          <a:noFill/>
        </p:spPr>
        <p:txBody>
          <a:bodyPr wrap="square" lIns="0" rIns="0" rtlCol="0">
            <a:spAutoFit/>
          </a:bodyPr>
          <a:lstStyle/>
          <a:p>
            <a:pPr marL="571500" indent="-571500">
              <a:spcAft>
                <a:spcPts val="1500"/>
              </a:spcAft>
              <a:buFont typeface="Arial" panose="020B0604020202020204" pitchFamily="34" charset="0"/>
              <a:buChar char="•"/>
            </a:pPr>
            <a:r>
              <a:rPr lang="en-US" sz="3800" dirty="0">
                <a:latin typeface="Open Sans" panose="020B0606030504020204" pitchFamily="34" charset="0"/>
                <a:ea typeface="Open Sans" panose="020B0606030504020204" pitchFamily="34" charset="0"/>
                <a:cs typeface="Open Sans" panose="020B0606030504020204" pitchFamily="34" charset="0"/>
              </a:rPr>
              <a:t>Traditional transcranial Doppler (TCD) ultrasound metrics in the acute phase of large-vessel occlusion (LVO) diagnosis have been shown to provide complementary value to current standard-of-care triage modalities.  </a:t>
            </a:r>
          </a:p>
          <a:p>
            <a:pPr marL="571500" indent="-571500">
              <a:spcAft>
                <a:spcPts val="1500"/>
              </a:spcAft>
              <a:buFont typeface="Arial" panose="020B0604020202020204" pitchFamily="34" charset="0"/>
              <a:buChar char="•"/>
            </a:pPr>
            <a:r>
              <a:rPr lang="en-US" sz="3800" dirty="0">
                <a:latin typeface="Open Sans" panose="020B0606030504020204" pitchFamily="34" charset="0"/>
                <a:ea typeface="Open Sans" panose="020B0606030504020204" pitchFamily="34" charset="0"/>
                <a:cs typeface="Open Sans" panose="020B0606030504020204" pitchFamily="34" charset="0"/>
              </a:rPr>
              <a:t>In addition to these metrics, pulse-level morphological features have also begun to show diagnostic utility. This study explores Velocity Curvature Index (VCI), one such morphological feature.  </a:t>
            </a:r>
          </a:p>
          <a:p>
            <a:pPr marL="571500" indent="-571500">
              <a:spcAft>
                <a:spcPts val="1500"/>
              </a:spcAft>
              <a:buFont typeface="Arial" panose="020B0604020202020204" pitchFamily="34" charset="0"/>
              <a:buChar char="•"/>
            </a:pPr>
            <a:r>
              <a:rPr lang="en-US" sz="3800" dirty="0">
                <a:latin typeface="Open Sans" panose="020B0606030504020204" pitchFamily="34" charset="0"/>
                <a:ea typeface="Open Sans" panose="020B0606030504020204" pitchFamily="34" charset="0"/>
                <a:cs typeface="Open Sans" panose="020B0606030504020204" pitchFamily="34" charset="0"/>
              </a:rPr>
              <a:t>VCI is an application of curvature, which quantifies the degree to which a beat morphologically deviates from normal</a:t>
            </a:r>
            <a:r>
              <a:rPr lang="en-US" sz="3800" baseline="30000" dirty="0">
                <a:latin typeface="Open Sans" panose="020B0606030504020204" pitchFamily="34" charset="0"/>
                <a:ea typeface="Open Sans" panose="020B0606030504020204" pitchFamily="34" charset="0"/>
                <a:cs typeface="Open Sans" panose="020B0606030504020204" pitchFamily="34" charset="0"/>
              </a:rPr>
              <a:t>1</a:t>
            </a:r>
            <a:r>
              <a:rPr lang="en-US" sz="3800" dirty="0">
                <a:latin typeface="Open Sans" panose="020B0606030504020204" pitchFamily="34" charset="0"/>
                <a:ea typeface="Open Sans" panose="020B0606030504020204" pitchFamily="34" charset="0"/>
                <a:cs typeface="Open Sans" panose="020B0606030504020204" pitchFamily="34" charset="0"/>
              </a:rPr>
              <a:t>.  </a:t>
            </a:r>
          </a:p>
          <a:p>
            <a:pPr marL="571500" indent="-571500">
              <a:spcAft>
                <a:spcPts val="1500"/>
              </a:spcAft>
              <a:buFont typeface="Arial" panose="020B0604020202020204" pitchFamily="34" charset="0"/>
              <a:buChar char="•"/>
            </a:pPr>
            <a:r>
              <a:rPr lang="en-US" sz="3800" dirty="0">
                <a:latin typeface="Open Sans" panose="020B0606030504020204" pitchFamily="34" charset="0"/>
                <a:ea typeface="Open Sans" panose="020B0606030504020204" pitchFamily="34" charset="0"/>
                <a:cs typeface="Open Sans" panose="020B0606030504020204" pitchFamily="34" charset="0"/>
              </a:rPr>
              <a:t>This reduces the dimensionality of a pulse and has shown discriminatory power when comparing LVO subjects (ICA, M1, M2, MCA segments) to controls. </a:t>
            </a:r>
          </a:p>
        </p:txBody>
      </p:sp>
      <p:sp>
        <p:nvSpPr>
          <p:cNvPr id="57" name="Rectangle: Rounded Corners 56">
            <a:extLst>
              <a:ext uri="{FF2B5EF4-FFF2-40B4-BE49-F238E27FC236}">
                <a16:creationId xmlns:a16="http://schemas.microsoft.com/office/drawing/2014/main" id="{5151718F-94A1-4628-8980-E3E49A7D8668}"/>
              </a:ext>
            </a:extLst>
          </p:cNvPr>
          <p:cNvSpPr/>
          <p:nvPr/>
        </p:nvSpPr>
        <p:spPr>
          <a:xfrm>
            <a:off x="484550" y="19057511"/>
            <a:ext cx="14470512" cy="11646892"/>
          </a:xfrm>
          <a:prstGeom prst="roundRect">
            <a:avLst>
              <a:gd name="adj" fmla="val 369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8" name="TextShape 22">
            <a:extLst>
              <a:ext uri="{FF2B5EF4-FFF2-40B4-BE49-F238E27FC236}">
                <a16:creationId xmlns:a16="http://schemas.microsoft.com/office/drawing/2014/main" id="{F9C3BF0F-8F23-4408-BD3D-C53163B2563B}"/>
              </a:ext>
            </a:extLst>
          </p:cNvPr>
          <p:cNvSpPr txBox="1"/>
          <p:nvPr/>
        </p:nvSpPr>
        <p:spPr>
          <a:xfrm>
            <a:off x="940299" y="19242892"/>
            <a:ext cx="6995880" cy="943560"/>
          </a:xfrm>
          <a:prstGeom prst="rect">
            <a:avLst/>
          </a:prstGeom>
          <a:noFill/>
          <a:ln>
            <a:noFill/>
          </a:ln>
        </p:spPr>
        <p:txBody>
          <a:bodyPr lIns="0" tIns="0" rIns="0" bIns="0"/>
          <a:lstStyle/>
          <a:p>
            <a:r>
              <a:rPr lang="en-US" sz="6600" cap="all" spc="-1" dirty="0">
                <a:solidFill>
                  <a:srgbClr val="00265F"/>
                </a:solidFill>
                <a:latin typeface="+mj-lt"/>
              </a:rPr>
              <a:t>Methods</a:t>
            </a:r>
            <a:endParaRPr lang="en-US" sz="6600" strike="noStrike" cap="all" spc="-1" dirty="0">
              <a:solidFill>
                <a:srgbClr val="00265F"/>
              </a:solidFill>
              <a:latin typeface="+mj-lt"/>
            </a:endParaRPr>
          </a:p>
        </p:txBody>
      </p:sp>
      <p:sp>
        <p:nvSpPr>
          <p:cNvPr id="59" name="TextShape 80">
            <a:extLst>
              <a:ext uri="{FF2B5EF4-FFF2-40B4-BE49-F238E27FC236}">
                <a16:creationId xmlns:a16="http://schemas.microsoft.com/office/drawing/2014/main" id="{6449034B-47C7-475C-A633-3BAE49FE4B61}"/>
              </a:ext>
            </a:extLst>
          </p:cNvPr>
          <p:cNvSpPr txBox="1"/>
          <p:nvPr/>
        </p:nvSpPr>
        <p:spPr>
          <a:xfrm>
            <a:off x="859617" y="20539389"/>
            <a:ext cx="11004513" cy="612256"/>
          </a:xfrm>
          <a:prstGeom prst="rect">
            <a:avLst/>
          </a:prstGeom>
          <a:noFill/>
          <a:ln>
            <a:noFill/>
          </a:ln>
        </p:spPr>
        <p:txBody>
          <a:bodyPr lIns="0" tIns="0" rIns="0" bIns="0"/>
          <a:lstStyle/>
          <a:p>
            <a:r>
              <a:rPr lang="en-US" sz="4400" b="1" spc="-1" dirty="0">
                <a:latin typeface="Open Sans" panose="020B0606030504020204" pitchFamily="34" charset="0"/>
                <a:ea typeface="Open Sans" panose="020B0606030504020204" pitchFamily="34" charset="0"/>
                <a:cs typeface="Open Sans" panose="020B0606030504020204" pitchFamily="34" charset="0"/>
              </a:rPr>
              <a:t>Patient Population and Data Collection</a:t>
            </a:r>
            <a:endParaRPr lang="en-US" sz="4400" b="0" strike="noStrike" spc="-1" dirty="0">
              <a:latin typeface="Open Sans" panose="020B0606030504020204" pitchFamily="34" charset="0"/>
              <a:ea typeface="Open Sans" panose="020B0606030504020204" pitchFamily="34" charset="0"/>
              <a:cs typeface="Open Sans" panose="020B0606030504020204" pitchFamily="34" charset="0"/>
            </a:endParaRPr>
          </a:p>
        </p:txBody>
      </p:sp>
      <p:sp>
        <p:nvSpPr>
          <p:cNvPr id="60" name="TextShape 81">
            <a:extLst>
              <a:ext uri="{FF2B5EF4-FFF2-40B4-BE49-F238E27FC236}">
                <a16:creationId xmlns:a16="http://schemas.microsoft.com/office/drawing/2014/main" id="{25656D29-0B6A-46D6-8A31-C0013DC2A100}"/>
              </a:ext>
            </a:extLst>
          </p:cNvPr>
          <p:cNvSpPr txBox="1"/>
          <p:nvPr/>
        </p:nvSpPr>
        <p:spPr>
          <a:xfrm>
            <a:off x="886511" y="26765698"/>
            <a:ext cx="10115722" cy="601078"/>
          </a:xfrm>
          <a:prstGeom prst="rect">
            <a:avLst/>
          </a:prstGeom>
          <a:noFill/>
          <a:ln>
            <a:noFill/>
          </a:ln>
        </p:spPr>
        <p:txBody>
          <a:bodyPr lIns="0" tIns="0" rIns="0" bIns="0"/>
          <a:lstStyle/>
          <a:p>
            <a:r>
              <a:rPr lang="en-US" sz="4400" b="1" spc="-1" dirty="0">
                <a:latin typeface="Open Sans" panose="020B0606030504020204" pitchFamily="34" charset="0"/>
                <a:ea typeface="Open Sans" panose="020B0606030504020204" pitchFamily="34" charset="0"/>
                <a:cs typeface="Open Sans" panose="020B0606030504020204" pitchFamily="34" charset="0"/>
              </a:rPr>
              <a:t>Velocity Curvature Index (VCI)</a:t>
            </a:r>
            <a:endParaRPr lang="en-US" sz="4400" b="0" strike="noStrike" spc="-1" dirty="0">
              <a:latin typeface="Open Sans" panose="020B0606030504020204" pitchFamily="34" charset="0"/>
              <a:ea typeface="Open Sans" panose="020B0606030504020204" pitchFamily="34" charset="0"/>
              <a:cs typeface="Open Sans" panose="020B0606030504020204" pitchFamily="34" charset="0"/>
            </a:endParaRPr>
          </a:p>
        </p:txBody>
      </p:sp>
      <p:sp>
        <p:nvSpPr>
          <p:cNvPr id="61" name="TextBox 60">
            <a:extLst>
              <a:ext uri="{FF2B5EF4-FFF2-40B4-BE49-F238E27FC236}">
                <a16:creationId xmlns:a16="http://schemas.microsoft.com/office/drawing/2014/main" id="{40B238A9-2109-4FB3-9E2F-ECA9DA303DCC}"/>
              </a:ext>
            </a:extLst>
          </p:cNvPr>
          <p:cNvSpPr txBox="1"/>
          <p:nvPr/>
        </p:nvSpPr>
        <p:spPr>
          <a:xfrm>
            <a:off x="791282" y="21236886"/>
            <a:ext cx="14049531" cy="5232202"/>
          </a:xfrm>
          <a:prstGeom prst="rect">
            <a:avLst/>
          </a:prstGeom>
          <a:noFill/>
        </p:spPr>
        <p:txBody>
          <a:bodyPr wrap="square" rtlCol="0">
            <a:spAutoFit/>
          </a:bodyPr>
          <a:lstStyle/>
          <a:p>
            <a:pPr marL="571500" indent="-571500">
              <a:spcAft>
                <a:spcPts val="6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The three cohorts were confirmed by CTA imaging and were comprised of LVO (n=36, 70±20.4 years, 52% male), distal occlusion (n=7, 67±14.6 years, 77% male), and controls (n=35, 57±16.5 years, 61% male). </a:t>
            </a:r>
          </a:p>
          <a:p>
            <a:pPr marL="571500" indent="-571500">
              <a:spcAft>
                <a:spcPts val="6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In addition to standard imaging, bilateral TCD measurements of the middle cerebral artery were collected.  </a:t>
            </a:r>
          </a:p>
          <a:p>
            <a:pPr marL="571500" indent="-571500">
              <a:spcAft>
                <a:spcPts val="6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TCD waveforms were sampled at 30-s intervals and further processed by extracting the corresponding beats and resulting VCI for each subject.</a:t>
            </a:r>
          </a:p>
        </p:txBody>
      </p:sp>
      <p:sp>
        <p:nvSpPr>
          <p:cNvPr id="62" name="TextBox 61">
            <a:extLst>
              <a:ext uri="{FF2B5EF4-FFF2-40B4-BE49-F238E27FC236}">
                <a16:creationId xmlns:a16="http://schemas.microsoft.com/office/drawing/2014/main" id="{8750453A-02DD-45B5-9E26-9ECAE1648646}"/>
              </a:ext>
            </a:extLst>
          </p:cNvPr>
          <p:cNvSpPr txBox="1"/>
          <p:nvPr/>
        </p:nvSpPr>
        <p:spPr>
          <a:xfrm>
            <a:off x="666094" y="27536093"/>
            <a:ext cx="14049530" cy="2939266"/>
          </a:xfrm>
          <a:prstGeom prst="rect">
            <a:avLst/>
          </a:prstGeom>
          <a:noFill/>
        </p:spPr>
        <p:txBody>
          <a:bodyPr wrap="square" rtlCol="0">
            <a:spAutoFit/>
          </a:bodyPr>
          <a:lstStyle/>
          <a:p>
            <a:pPr marL="571500" indent="-571500">
              <a:spcAft>
                <a:spcPts val="6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From the </a:t>
            </a:r>
            <a:r>
              <a:rPr lang="en-US" sz="3600">
                <a:latin typeface="Open Sans" panose="020B0606030504020204" pitchFamily="34" charset="0"/>
                <a:ea typeface="Open Sans" panose="020B0606030504020204" pitchFamily="34" charset="0"/>
                <a:cs typeface="Open Sans" panose="020B0606030504020204" pitchFamily="34" charset="0"/>
              </a:rPr>
              <a:t>exam segments the </a:t>
            </a:r>
            <a:r>
              <a:rPr lang="en-US" sz="3600" dirty="0">
                <a:latin typeface="Open Sans" panose="020B0606030504020204" pitchFamily="34" charset="0"/>
                <a:ea typeface="Open Sans" panose="020B0606030504020204" pitchFamily="34" charset="0"/>
                <a:cs typeface="Open Sans" panose="020B0606030504020204" pitchFamily="34" charset="0"/>
              </a:rPr>
              <a:t>morphological feature Velocity Curvature Index (VCI), which quantifies the degree that a pulse deviates from normal, is extracted.   </a:t>
            </a:r>
          </a:p>
          <a:p>
            <a:pPr marL="571500" indent="-571500">
              <a:spcAft>
                <a:spcPts val="6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We define MVP-VCI as the minimum VCI measured across the maximum velocity segments from each hemisphere. </a:t>
            </a:r>
          </a:p>
        </p:txBody>
      </p:sp>
      <p:sp>
        <p:nvSpPr>
          <p:cNvPr id="64" name="TextShape 22">
            <a:extLst>
              <a:ext uri="{FF2B5EF4-FFF2-40B4-BE49-F238E27FC236}">
                <a16:creationId xmlns:a16="http://schemas.microsoft.com/office/drawing/2014/main" id="{38B5BD2A-F448-4C15-97C4-932E92C5F884}"/>
              </a:ext>
            </a:extLst>
          </p:cNvPr>
          <p:cNvSpPr txBox="1"/>
          <p:nvPr/>
        </p:nvSpPr>
        <p:spPr>
          <a:xfrm>
            <a:off x="15874554" y="6218671"/>
            <a:ext cx="6995880" cy="943560"/>
          </a:xfrm>
          <a:prstGeom prst="rect">
            <a:avLst/>
          </a:prstGeom>
          <a:noFill/>
          <a:ln>
            <a:noFill/>
          </a:ln>
        </p:spPr>
        <p:txBody>
          <a:bodyPr lIns="0" tIns="0" rIns="0" bIns="0"/>
          <a:lstStyle/>
          <a:p>
            <a:r>
              <a:rPr lang="en-US" sz="6600" strike="noStrike" cap="all" spc="-1" dirty="0">
                <a:solidFill>
                  <a:srgbClr val="00265F"/>
                </a:solidFill>
                <a:latin typeface="+mj-lt"/>
              </a:rPr>
              <a:t>Methods</a:t>
            </a:r>
          </a:p>
        </p:txBody>
      </p:sp>
      <p:sp>
        <p:nvSpPr>
          <p:cNvPr id="66" name="TextBox 65">
            <a:extLst>
              <a:ext uri="{FF2B5EF4-FFF2-40B4-BE49-F238E27FC236}">
                <a16:creationId xmlns:a16="http://schemas.microsoft.com/office/drawing/2014/main" id="{E8AC76BF-015E-4087-AA68-6E42ED050364}"/>
              </a:ext>
            </a:extLst>
          </p:cNvPr>
          <p:cNvSpPr txBox="1"/>
          <p:nvPr/>
        </p:nvSpPr>
        <p:spPr>
          <a:xfrm>
            <a:off x="16065507" y="13771247"/>
            <a:ext cx="12851436" cy="461665"/>
          </a:xfrm>
          <a:prstGeom prst="rect">
            <a:avLst/>
          </a:prstGeom>
          <a:noFill/>
        </p:spPr>
        <p:txBody>
          <a:bodyPr wrap="square" rtlCol="0">
            <a:spAutoFit/>
          </a:bodyPr>
          <a:lstStyle/>
          <a:p>
            <a:r>
              <a:rPr lang="en-US" sz="2400" dirty="0">
                <a:ea typeface="Arial" charset="0"/>
                <a:cs typeface="Arial" charset="0"/>
              </a:rPr>
              <a:t>Figure 1. Derivation of VCI from in-hospital control (IHC) and LVO subject TCD waveforms. </a:t>
            </a:r>
          </a:p>
        </p:txBody>
      </p:sp>
      <p:sp>
        <p:nvSpPr>
          <p:cNvPr id="67" name="Rectangle: Rounded Corners 66">
            <a:extLst>
              <a:ext uri="{FF2B5EF4-FFF2-40B4-BE49-F238E27FC236}">
                <a16:creationId xmlns:a16="http://schemas.microsoft.com/office/drawing/2014/main" id="{F648861F-AFAA-452B-A730-2D0F1A71EB91}"/>
              </a:ext>
            </a:extLst>
          </p:cNvPr>
          <p:cNvSpPr/>
          <p:nvPr/>
        </p:nvSpPr>
        <p:spPr>
          <a:xfrm>
            <a:off x="15410811" y="18695889"/>
            <a:ext cx="13766049" cy="12008514"/>
          </a:xfrm>
          <a:prstGeom prst="roundRect">
            <a:avLst>
              <a:gd name="adj" fmla="val 369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8" name="TextShape 22">
            <a:extLst>
              <a:ext uri="{FF2B5EF4-FFF2-40B4-BE49-F238E27FC236}">
                <a16:creationId xmlns:a16="http://schemas.microsoft.com/office/drawing/2014/main" id="{7D8BA008-541C-436E-9204-383518378002}"/>
              </a:ext>
            </a:extLst>
          </p:cNvPr>
          <p:cNvSpPr txBox="1"/>
          <p:nvPr/>
        </p:nvSpPr>
        <p:spPr>
          <a:xfrm>
            <a:off x="15874554" y="19266313"/>
            <a:ext cx="6995880" cy="943560"/>
          </a:xfrm>
          <a:prstGeom prst="rect">
            <a:avLst/>
          </a:prstGeom>
          <a:noFill/>
          <a:ln>
            <a:noFill/>
          </a:ln>
        </p:spPr>
        <p:txBody>
          <a:bodyPr lIns="0" tIns="0" rIns="0" bIns="0"/>
          <a:lstStyle/>
          <a:p>
            <a:r>
              <a:rPr lang="en-US" sz="6600" strike="noStrike" cap="all" spc="-1" dirty="0">
                <a:solidFill>
                  <a:srgbClr val="00265F"/>
                </a:solidFill>
                <a:latin typeface="+mj-lt"/>
              </a:rPr>
              <a:t>results</a:t>
            </a:r>
          </a:p>
        </p:txBody>
      </p:sp>
      <p:sp>
        <p:nvSpPr>
          <p:cNvPr id="70" name="TextBox 69">
            <a:extLst>
              <a:ext uri="{FF2B5EF4-FFF2-40B4-BE49-F238E27FC236}">
                <a16:creationId xmlns:a16="http://schemas.microsoft.com/office/drawing/2014/main" id="{8DEF273F-9F93-4544-BE56-EF3CACA1AC00}"/>
              </a:ext>
            </a:extLst>
          </p:cNvPr>
          <p:cNvSpPr txBox="1"/>
          <p:nvPr/>
        </p:nvSpPr>
        <p:spPr>
          <a:xfrm>
            <a:off x="15638287" y="20756816"/>
            <a:ext cx="13036735" cy="1323439"/>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rgbClr val="2D2D2D"/>
                </a:solidFill>
                <a:latin typeface="Open Sans" panose="020B0606030504020204" pitchFamily="34" charset="0"/>
                <a:ea typeface="Open Sans" panose="020B0606030504020204" pitchFamily="34" charset="0"/>
                <a:cs typeface="Open Sans" panose="020B0606030504020204" pitchFamily="34" charset="0"/>
              </a:rPr>
              <a:t>A one-way ANOVA revealed a significant effect of cohort on VCI [F(2, 75) = 41.76, p&lt;0.001].  </a:t>
            </a:r>
          </a:p>
        </p:txBody>
      </p:sp>
      <p:sp>
        <p:nvSpPr>
          <p:cNvPr id="72" name="TextBox 71">
            <a:extLst>
              <a:ext uri="{FF2B5EF4-FFF2-40B4-BE49-F238E27FC236}">
                <a16:creationId xmlns:a16="http://schemas.microsoft.com/office/drawing/2014/main" id="{608E1F73-5E59-4C7F-89C1-F475FD133548}"/>
              </a:ext>
            </a:extLst>
          </p:cNvPr>
          <p:cNvSpPr txBox="1"/>
          <p:nvPr/>
        </p:nvSpPr>
        <p:spPr>
          <a:xfrm>
            <a:off x="15623808" y="29030771"/>
            <a:ext cx="13246216" cy="830997"/>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Figure 2. Distributions of VCI (left), NIHSS (center), and ASPECTS (right) for the LVO group and the combined IHC and distal groups</a:t>
            </a:r>
          </a:p>
        </p:txBody>
      </p:sp>
      <p:sp>
        <p:nvSpPr>
          <p:cNvPr id="73" name="Rectangle: Rounded Corners 72">
            <a:extLst>
              <a:ext uri="{FF2B5EF4-FFF2-40B4-BE49-F238E27FC236}">
                <a16:creationId xmlns:a16="http://schemas.microsoft.com/office/drawing/2014/main" id="{F42771DE-9C62-4CB3-830B-821088C63269}"/>
              </a:ext>
            </a:extLst>
          </p:cNvPr>
          <p:cNvSpPr/>
          <p:nvPr/>
        </p:nvSpPr>
        <p:spPr>
          <a:xfrm>
            <a:off x="29640602" y="5933240"/>
            <a:ext cx="13766048" cy="13611226"/>
          </a:xfrm>
          <a:prstGeom prst="roundRect">
            <a:avLst>
              <a:gd name="adj" fmla="val 369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4" name="TextShape 22">
            <a:extLst>
              <a:ext uri="{FF2B5EF4-FFF2-40B4-BE49-F238E27FC236}">
                <a16:creationId xmlns:a16="http://schemas.microsoft.com/office/drawing/2014/main" id="{56526082-226E-46B9-8AB8-CA350F8BF369}"/>
              </a:ext>
            </a:extLst>
          </p:cNvPr>
          <p:cNvSpPr txBox="1"/>
          <p:nvPr/>
        </p:nvSpPr>
        <p:spPr>
          <a:xfrm>
            <a:off x="30100348" y="6218671"/>
            <a:ext cx="6995880" cy="943560"/>
          </a:xfrm>
          <a:prstGeom prst="rect">
            <a:avLst/>
          </a:prstGeom>
          <a:noFill/>
          <a:ln>
            <a:noFill/>
          </a:ln>
        </p:spPr>
        <p:txBody>
          <a:bodyPr lIns="0" tIns="0" rIns="0" bIns="0"/>
          <a:lstStyle/>
          <a:p>
            <a:r>
              <a:rPr lang="en-US" sz="6600" strike="noStrike" cap="all" spc="-1" dirty="0">
                <a:solidFill>
                  <a:srgbClr val="00265F"/>
                </a:solidFill>
                <a:latin typeface="+mj-lt"/>
              </a:rPr>
              <a:t>results</a:t>
            </a:r>
          </a:p>
        </p:txBody>
      </p:sp>
      <p:sp>
        <p:nvSpPr>
          <p:cNvPr id="77" name="TextBox 76">
            <a:extLst>
              <a:ext uri="{FF2B5EF4-FFF2-40B4-BE49-F238E27FC236}">
                <a16:creationId xmlns:a16="http://schemas.microsoft.com/office/drawing/2014/main" id="{257D9C1F-9286-4604-B021-032C535F05B7}"/>
              </a:ext>
            </a:extLst>
          </p:cNvPr>
          <p:cNvSpPr txBox="1"/>
          <p:nvPr/>
        </p:nvSpPr>
        <p:spPr>
          <a:xfrm>
            <a:off x="30162659" y="7440953"/>
            <a:ext cx="12745329" cy="3170099"/>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rgbClr val="2D2D2D"/>
                </a:solidFill>
                <a:latin typeface="Open Sans" panose="020B0606030504020204" pitchFamily="34" charset="0"/>
                <a:ea typeface="Open Sans" panose="020B0606030504020204" pitchFamily="34" charset="0"/>
                <a:cs typeface="Open Sans" panose="020B0606030504020204" pitchFamily="34" charset="0"/>
              </a:rPr>
              <a:t>Post-hoc analysis using Bonferroni correction found significant differences between LVO (2.83 ±0.92) and controls (5.09±1.14) [p&lt;0.001], distal occlusion (3.97±1.13) and controls [p&lt;0.05], as well as distal occlusion and LVO [p&lt;0.05] groups.</a:t>
            </a:r>
            <a:endParaRPr lang="is-IS" sz="4000" dirty="0">
              <a:solidFill>
                <a:srgbClr val="2D2D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8" name="Rectangle: Rounded Corners 77">
            <a:extLst>
              <a:ext uri="{FF2B5EF4-FFF2-40B4-BE49-F238E27FC236}">
                <a16:creationId xmlns:a16="http://schemas.microsoft.com/office/drawing/2014/main" id="{C0A892EA-DBD8-4335-B53E-2E7CFDE84AA8}"/>
              </a:ext>
            </a:extLst>
          </p:cNvPr>
          <p:cNvSpPr/>
          <p:nvPr/>
        </p:nvSpPr>
        <p:spPr>
          <a:xfrm>
            <a:off x="29640602" y="19952355"/>
            <a:ext cx="13766048" cy="7414421"/>
          </a:xfrm>
          <a:prstGeom prst="roundRect">
            <a:avLst>
              <a:gd name="adj" fmla="val 369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9" name="TextShape 22">
            <a:extLst>
              <a:ext uri="{FF2B5EF4-FFF2-40B4-BE49-F238E27FC236}">
                <a16:creationId xmlns:a16="http://schemas.microsoft.com/office/drawing/2014/main" id="{2C97F612-FFC4-444C-9CD2-046A60EDCF16}"/>
              </a:ext>
            </a:extLst>
          </p:cNvPr>
          <p:cNvSpPr txBox="1"/>
          <p:nvPr/>
        </p:nvSpPr>
        <p:spPr>
          <a:xfrm>
            <a:off x="30100348" y="20237786"/>
            <a:ext cx="6995880" cy="943560"/>
          </a:xfrm>
          <a:prstGeom prst="rect">
            <a:avLst/>
          </a:prstGeom>
          <a:noFill/>
          <a:ln>
            <a:noFill/>
          </a:ln>
        </p:spPr>
        <p:txBody>
          <a:bodyPr lIns="0" tIns="0" rIns="0" bIns="0"/>
          <a:lstStyle/>
          <a:p>
            <a:r>
              <a:rPr lang="en-US" sz="6600" strike="noStrike" cap="all" spc="-1" dirty="0">
                <a:solidFill>
                  <a:srgbClr val="00265F"/>
                </a:solidFill>
                <a:latin typeface="+mj-lt"/>
              </a:rPr>
              <a:t>conclusions</a:t>
            </a:r>
          </a:p>
        </p:txBody>
      </p:sp>
      <p:sp>
        <p:nvSpPr>
          <p:cNvPr id="80" name="TextBox 79">
            <a:extLst>
              <a:ext uri="{FF2B5EF4-FFF2-40B4-BE49-F238E27FC236}">
                <a16:creationId xmlns:a16="http://schemas.microsoft.com/office/drawing/2014/main" id="{5142D4F4-1769-41C1-8387-E66D25100C41}"/>
              </a:ext>
            </a:extLst>
          </p:cNvPr>
          <p:cNvSpPr txBox="1"/>
          <p:nvPr/>
        </p:nvSpPr>
        <p:spPr>
          <a:xfrm>
            <a:off x="30089012" y="21539567"/>
            <a:ext cx="12745329" cy="5209118"/>
          </a:xfrm>
          <a:prstGeom prst="rect">
            <a:avLst/>
          </a:prstGeom>
          <a:noFill/>
        </p:spPr>
        <p:txBody>
          <a:bodyPr wrap="square" rtlCol="0">
            <a:spAutoFit/>
          </a:bodyPr>
          <a:lstStyle/>
          <a:p>
            <a:pPr marL="571500" indent="-571500">
              <a:spcAft>
                <a:spcPts val="1500"/>
              </a:spcAft>
              <a:buFont typeface="Arial" panose="020B0604020202020204" pitchFamily="34" charset="0"/>
              <a:buChar char="•"/>
            </a:pPr>
            <a:r>
              <a:rPr lang="en-US" sz="4000" dirty="0">
                <a:latin typeface="Open Sans" panose="020B0606030504020204" pitchFamily="34" charset="0"/>
                <a:ea typeface="Open Sans" panose="020B0606030504020204" pitchFamily="34" charset="0"/>
                <a:cs typeface="Open Sans" panose="020B0606030504020204" pitchFamily="34" charset="0"/>
              </a:rPr>
              <a:t>In this case the distal occlusion group had VCI values between the LVO and control groups -- supporting VCI as a continuous estimate of vascular dysfunction.  </a:t>
            </a:r>
          </a:p>
          <a:p>
            <a:pPr marL="571500" indent="-571500">
              <a:spcAft>
                <a:spcPts val="1500"/>
              </a:spcAft>
              <a:buFont typeface="Arial" panose="020B0604020202020204" pitchFamily="34" charset="0"/>
              <a:buChar char="•"/>
            </a:pPr>
            <a:r>
              <a:rPr lang="en-US" sz="4000" dirty="0">
                <a:latin typeface="Open Sans" panose="020B0606030504020204" pitchFamily="34" charset="0"/>
                <a:ea typeface="Open Sans" panose="020B0606030504020204" pitchFamily="34" charset="0"/>
                <a:cs typeface="Open Sans" panose="020B0606030504020204" pitchFamily="34" charset="0"/>
              </a:rPr>
              <a:t>Furthermore, the extension beyond binary discrimination illustrates the use of VCI as a complementary measure of ischemic stroke severity.</a:t>
            </a:r>
          </a:p>
        </p:txBody>
      </p:sp>
      <p:sp>
        <p:nvSpPr>
          <p:cNvPr id="81" name="TextBox 80">
            <a:extLst>
              <a:ext uri="{FF2B5EF4-FFF2-40B4-BE49-F238E27FC236}">
                <a16:creationId xmlns:a16="http://schemas.microsoft.com/office/drawing/2014/main" id="{8F42090E-1B65-49BA-9732-33764B7DBF38}"/>
              </a:ext>
            </a:extLst>
          </p:cNvPr>
          <p:cNvSpPr txBox="1"/>
          <p:nvPr/>
        </p:nvSpPr>
        <p:spPr>
          <a:xfrm>
            <a:off x="29581911" y="28476810"/>
            <a:ext cx="13764153" cy="1200329"/>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1. Thorpe SG, Thibeault CM, Wilk SJ, O’Brien M, Canac N, Ranjbaran M, Devlin C, Devlin T, Hamilton RB. Velocity Curvature Index: a Novel Diagnostic Biomarker for Large Vessel Occlusion. </a:t>
            </a:r>
            <a:r>
              <a:rPr lang="en-US" sz="2400" dirty="0" err="1">
                <a:latin typeface="Open Sans" panose="020B0606030504020204" pitchFamily="34" charset="0"/>
                <a:ea typeface="Open Sans" panose="020B0606030504020204" pitchFamily="34" charset="0"/>
                <a:cs typeface="Open Sans" panose="020B0606030504020204" pitchFamily="34" charset="0"/>
              </a:rPr>
              <a:t>Transl</a:t>
            </a:r>
            <a:r>
              <a:rPr lang="en-US" sz="2400" dirty="0">
                <a:latin typeface="Open Sans" panose="020B0606030504020204" pitchFamily="34" charset="0"/>
                <a:ea typeface="Open Sans" panose="020B0606030504020204" pitchFamily="34" charset="0"/>
                <a:cs typeface="Open Sans" panose="020B0606030504020204" pitchFamily="34" charset="0"/>
              </a:rPr>
              <a:t> Stroke Res. October 2018:1-10. doi:10.1007/s12975-018-0667-2</a:t>
            </a:r>
          </a:p>
        </p:txBody>
      </p:sp>
      <p:sp>
        <p:nvSpPr>
          <p:cNvPr id="82" name="TextShape 81">
            <a:extLst>
              <a:ext uri="{FF2B5EF4-FFF2-40B4-BE49-F238E27FC236}">
                <a16:creationId xmlns:a16="http://schemas.microsoft.com/office/drawing/2014/main" id="{198D9C0D-002C-44FD-A9B3-E21C9647EF7A}"/>
              </a:ext>
            </a:extLst>
          </p:cNvPr>
          <p:cNvSpPr txBox="1"/>
          <p:nvPr/>
        </p:nvSpPr>
        <p:spPr>
          <a:xfrm>
            <a:off x="29640602" y="27723247"/>
            <a:ext cx="5642551" cy="569304"/>
          </a:xfrm>
          <a:prstGeom prst="rect">
            <a:avLst/>
          </a:prstGeom>
          <a:noFill/>
          <a:ln>
            <a:noFill/>
          </a:ln>
        </p:spPr>
        <p:txBody>
          <a:bodyPr lIns="0" tIns="0" rIns="0" bIns="0"/>
          <a:lstStyle/>
          <a:p>
            <a:r>
              <a:rPr lang="en-US" sz="4400" b="1" strike="noStrike" spc="-1" dirty="0">
                <a:latin typeface="Open Sans" panose="020B0606030504020204" pitchFamily="34" charset="0"/>
                <a:ea typeface="Open Sans" panose="020B0606030504020204" pitchFamily="34" charset="0"/>
                <a:cs typeface="Open Sans" panose="020B0606030504020204" pitchFamily="34" charset="0"/>
              </a:rPr>
              <a:t>Selected References</a:t>
            </a:r>
          </a:p>
        </p:txBody>
      </p:sp>
      <p:sp>
        <p:nvSpPr>
          <p:cNvPr id="71" name="TextBox 70">
            <a:extLst>
              <a:ext uri="{FF2B5EF4-FFF2-40B4-BE49-F238E27FC236}">
                <a16:creationId xmlns:a16="http://schemas.microsoft.com/office/drawing/2014/main" id="{1FB65DDF-11D1-4FCC-AB33-C11605F082B3}"/>
              </a:ext>
            </a:extLst>
          </p:cNvPr>
          <p:cNvSpPr txBox="1"/>
          <p:nvPr/>
        </p:nvSpPr>
        <p:spPr>
          <a:xfrm>
            <a:off x="29826916" y="17571749"/>
            <a:ext cx="13246216" cy="1200329"/>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Figure 3. Cumulative density plots of VCI (left), NIHSS (center), and ASPECTS (right) for the LVO group and the combined IHC and distal groups  These plots illustrate the probability of belonging to a particular class along the observed range of each metric.</a:t>
            </a:r>
          </a:p>
        </p:txBody>
      </p:sp>
      <p:pic>
        <p:nvPicPr>
          <p:cNvPr id="75" name="Picture 74">
            <a:extLst>
              <a:ext uri="{FF2B5EF4-FFF2-40B4-BE49-F238E27FC236}">
                <a16:creationId xmlns:a16="http://schemas.microsoft.com/office/drawing/2014/main" id="{75678455-3F5B-49F1-87C7-CD5992B3B21C}"/>
              </a:ext>
            </a:extLst>
          </p:cNvPr>
          <p:cNvPicPr>
            <a:picLocks noChangeAspect="1"/>
          </p:cNvPicPr>
          <p:nvPr/>
        </p:nvPicPr>
        <p:blipFill>
          <a:blip r:embed="rId4"/>
          <a:stretch>
            <a:fillRect/>
          </a:stretch>
        </p:blipFill>
        <p:spPr>
          <a:xfrm>
            <a:off x="17856920" y="7795072"/>
            <a:ext cx="8823431" cy="5680838"/>
          </a:xfrm>
          <a:prstGeom prst="rect">
            <a:avLst/>
          </a:prstGeom>
        </p:spPr>
      </p:pic>
      <p:sp>
        <p:nvSpPr>
          <p:cNvPr id="83" name="TextShape 81">
            <a:extLst>
              <a:ext uri="{FF2B5EF4-FFF2-40B4-BE49-F238E27FC236}">
                <a16:creationId xmlns:a16="http://schemas.microsoft.com/office/drawing/2014/main" id="{A177F9CF-A107-4D36-B679-BAB20E91E59A}"/>
              </a:ext>
            </a:extLst>
          </p:cNvPr>
          <p:cNvSpPr txBox="1"/>
          <p:nvPr/>
        </p:nvSpPr>
        <p:spPr>
          <a:xfrm>
            <a:off x="15874554" y="14790854"/>
            <a:ext cx="10115722" cy="601078"/>
          </a:xfrm>
          <a:prstGeom prst="rect">
            <a:avLst/>
          </a:prstGeom>
          <a:noFill/>
          <a:ln>
            <a:noFill/>
          </a:ln>
        </p:spPr>
        <p:txBody>
          <a:bodyPr lIns="0" tIns="0" rIns="0" bIns="0"/>
          <a:lstStyle/>
          <a:p>
            <a:r>
              <a:rPr lang="en-US" sz="4400" b="1" spc="-1" dirty="0">
                <a:latin typeface="Open Sans" panose="020B0606030504020204" pitchFamily="34" charset="0"/>
                <a:ea typeface="Open Sans" panose="020B0606030504020204" pitchFamily="34" charset="0"/>
                <a:cs typeface="Open Sans" panose="020B0606030504020204" pitchFamily="34" charset="0"/>
              </a:rPr>
              <a:t>Statistical Analysis</a:t>
            </a:r>
            <a:endParaRPr lang="en-US" sz="4400" b="0" strike="noStrike" spc="-1" dirty="0">
              <a:latin typeface="Open Sans" panose="020B0606030504020204" pitchFamily="34" charset="0"/>
              <a:ea typeface="Open Sans" panose="020B0606030504020204" pitchFamily="34" charset="0"/>
              <a:cs typeface="Open Sans" panose="020B0606030504020204" pitchFamily="34" charset="0"/>
            </a:endParaRPr>
          </a:p>
        </p:txBody>
      </p:sp>
      <p:sp>
        <p:nvSpPr>
          <p:cNvPr id="84" name="TextBox 83">
            <a:extLst>
              <a:ext uri="{FF2B5EF4-FFF2-40B4-BE49-F238E27FC236}">
                <a16:creationId xmlns:a16="http://schemas.microsoft.com/office/drawing/2014/main" id="{462139D2-6EA3-4C57-9054-94D69491B63C}"/>
              </a:ext>
            </a:extLst>
          </p:cNvPr>
          <p:cNvSpPr txBox="1"/>
          <p:nvPr/>
        </p:nvSpPr>
        <p:spPr>
          <a:xfrm>
            <a:off x="15620856" y="15711836"/>
            <a:ext cx="13556004" cy="1200329"/>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The distribution of VCI in LVO, distal occlusion, and control groups was evaluated using a one-way ANOVA. </a:t>
            </a:r>
          </a:p>
        </p:txBody>
      </p:sp>
      <p:sp>
        <p:nvSpPr>
          <p:cNvPr id="85" name="TextShape 81">
            <a:extLst>
              <a:ext uri="{FF2B5EF4-FFF2-40B4-BE49-F238E27FC236}">
                <a16:creationId xmlns:a16="http://schemas.microsoft.com/office/drawing/2014/main" id="{FAF25018-6B36-41CD-9C07-4C2CFA51E110}"/>
              </a:ext>
            </a:extLst>
          </p:cNvPr>
          <p:cNvSpPr txBox="1"/>
          <p:nvPr/>
        </p:nvSpPr>
        <p:spPr>
          <a:xfrm>
            <a:off x="29549038" y="29954218"/>
            <a:ext cx="5642551" cy="569304"/>
          </a:xfrm>
          <a:prstGeom prst="rect">
            <a:avLst/>
          </a:prstGeom>
          <a:no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strike="noStrike" spc="-1" dirty="0">
                <a:latin typeface="Open Sans" panose="020B0606030504020204" pitchFamily="34" charset="0"/>
                <a:ea typeface="Open Sans" panose="020B0606030504020204" pitchFamily="34" charset="0"/>
                <a:cs typeface="Open Sans" panose="020B0606030504020204" pitchFamily="34" charset="0"/>
              </a:rPr>
              <a:t>Questions?</a:t>
            </a:r>
          </a:p>
        </p:txBody>
      </p:sp>
      <p:sp>
        <p:nvSpPr>
          <p:cNvPr id="86" name="TextBox 64">
            <a:extLst>
              <a:ext uri="{FF2B5EF4-FFF2-40B4-BE49-F238E27FC236}">
                <a16:creationId xmlns:a16="http://schemas.microsoft.com/office/drawing/2014/main" id="{FDFFCB35-4E47-401D-9485-C242D64CE5A5}"/>
              </a:ext>
            </a:extLst>
          </p:cNvPr>
          <p:cNvSpPr txBox="1"/>
          <p:nvPr/>
        </p:nvSpPr>
        <p:spPr>
          <a:xfrm>
            <a:off x="29549038" y="30698863"/>
            <a:ext cx="1376604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Open Sans" panose="020B0606030504020204" pitchFamily="34" charset="0"/>
                <a:ea typeface="Open Sans" panose="020B0606030504020204" pitchFamily="34" charset="0"/>
                <a:cs typeface="Open Sans" panose="020B0606030504020204" pitchFamily="34" charset="0"/>
              </a:rPr>
              <a:t>corey@novasignal.com</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icture containing text, sky, map&#10;&#10;Description automatically generated">
            <a:extLst>
              <a:ext uri="{FF2B5EF4-FFF2-40B4-BE49-F238E27FC236}">
                <a16:creationId xmlns:a16="http://schemas.microsoft.com/office/drawing/2014/main" id="{72C45D07-D14F-4C78-9FB1-B1B6172169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3774" y="23207055"/>
            <a:ext cx="12756667" cy="5102666"/>
          </a:xfrm>
          <a:prstGeom prst="rect">
            <a:avLst/>
          </a:prstGeom>
        </p:spPr>
      </p:pic>
      <p:pic>
        <p:nvPicPr>
          <p:cNvPr id="5" name="Picture 4" descr="Chart, histogram&#10;&#10;Description automatically generated">
            <a:extLst>
              <a:ext uri="{FF2B5EF4-FFF2-40B4-BE49-F238E27FC236}">
                <a16:creationId xmlns:a16="http://schemas.microsoft.com/office/drawing/2014/main" id="{0529236C-46C6-4B60-982B-90762A008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43153" y="11862542"/>
            <a:ext cx="11977817" cy="4791126"/>
          </a:xfrm>
          <a:prstGeom prst="rect">
            <a:avLst/>
          </a:prstGeom>
        </p:spPr>
      </p:pic>
      <p:pic>
        <p:nvPicPr>
          <p:cNvPr id="9" name="Audio 8">
            <a:hlinkClick r:id="" action="ppaction://media"/>
            <a:extLst>
              <a:ext uri="{FF2B5EF4-FFF2-40B4-BE49-F238E27FC236}">
                <a16:creationId xmlns:a16="http://schemas.microsoft.com/office/drawing/2014/main" id="{C2F0FD95-5108-452D-8BC5-3FFDC0B9BF7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434000" y="32461200"/>
            <a:ext cx="304800" cy="304800"/>
          </a:xfrm>
          <a:prstGeom prst="rect">
            <a:avLst/>
          </a:prstGeom>
        </p:spPr>
      </p:pic>
    </p:spTree>
    <p:extLst>
      <p:ext uri="{BB962C8B-B14F-4D97-AF65-F5344CB8AC3E}">
        <p14:creationId xmlns:p14="http://schemas.microsoft.com/office/powerpoint/2010/main" val="2961069331"/>
      </p:ext>
    </p:extLst>
  </p:cSld>
  <p:clrMapOvr>
    <a:masterClrMapping/>
  </p:clrMapOvr>
  <mc:AlternateContent xmlns:mc="http://schemas.openxmlformats.org/markup-compatibility/2006">
    <mc:Choice xmlns:p14="http://schemas.microsoft.com/office/powerpoint/2010/main" Requires="p14">
      <p:transition spd="med" p14:dur="700" advTm="126721">
        <p:fade/>
      </p:transition>
    </mc:Choice>
    <mc:Fallback>
      <p:transition spd="med" advTm="1267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NovaSignal 2021">
  <a:themeElements>
    <a:clrScheme name="NovaSignal">
      <a:dk1>
        <a:sysClr val="windowText" lastClr="000000"/>
      </a:dk1>
      <a:lt1>
        <a:srgbClr val="FFFFFF"/>
      </a:lt1>
      <a:dk2>
        <a:srgbClr val="464646"/>
      </a:dk2>
      <a:lt2>
        <a:srgbClr val="FFFFFF"/>
      </a:lt2>
      <a:accent1>
        <a:srgbClr val="01C0E2"/>
      </a:accent1>
      <a:accent2>
        <a:srgbClr val="464646"/>
      </a:accent2>
      <a:accent3>
        <a:srgbClr val="939598"/>
      </a:accent3>
      <a:accent4>
        <a:srgbClr val="DF4E19"/>
      </a:accent4>
      <a:accent5>
        <a:srgbClr val="EAA21C"/>
      </a:accent5>
      <a:accent6>
        <a:srgbClr val="85CC6D"/>
      </a:accent6>
      <a:hlink>
        <a:srgbClr val="939598"/>
      </a:hlink>
      <a:folHlink>
        <a:srgbClr val="01C0E2"/>
      </a:folHlink>
    </a:clrScheme>
    <a:fontScheme name="NovaSignal">
      <a:majorFont>
        <a:latin typeface="Raleway Medium"/>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2"/>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chorCtr="0">
        <a:spAutoFit/>
      </a:bodyPr>
      <a:lstStyle>
        <a:defPPr algn="l">
          <a:defRPr sz="1600" dirty="0" smtClean="0"/>
        </a:defPPr>
      </a:lstStyle>
    </a:txDef>
  </a:objectDefaults>
  <a:extraClrSchemeLst/>
  <a:extLst>
    <a:ext uri="{05A4C25C-085E-4340-85A3-A5531E510DB2}">
      <thm15:themeFamily xmlns:thm15="http://schemas.microsoft.com/office/thememl/2012/main" name="NovaSignal 2021" id="{6CB60FC4-FA45-40A2-B0AB-6929A652BB87}" vid="{71C18016-3678-49BC-BA55-D4F6644A20C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dded xmlns="c7dca604-d9de-49a2-97f9-7804e5c3c95d">2021-09-14T09:40:52Z</Added>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62826E25B74A43AC8817D63D6DF6D6" ma:contentTypeVersion="16" ma:contentTypeDescription="Create a new document." ma:contentTypeScope="" ma:versionID="573689a25e00eb01760a5f8adab03c91">
  <xsd:schema xmlns:xsd="http://www.w3.org/2001/XMLSchema" xmlns:xs="http://www.w3.org/2001/XMLSchema" xmlns:p="http://schemas.microsoft.com/office/2006/metadata/properties" xmlns:ns1="http://schemas.microsoft.com/sharepoint/v3" xmlns:ns2="d907d29f-4136-4247-a3a0-db05ff509a2f" xmlns:ns3="c7dca604-d9de-49a2-97f9-7804e5c3c95d" targetNamespace="http://schemas.microsoft.com/office/2006/metadata/properties" ma:root="true" ma:fieldsID="cb0eb8b6bac20444ad45c6f11e158c0e" ns1:_="" ns2:_="" ns3:_="">
    <xsd:import namespace="http://schemas.microsoft.com/sharepoint/v3"/>
    <xsd:import namespace="d907d29f-4136-4247-a3a0-db05ff509a2f"/>
    <xsd:import namespace="c7dca604-d9de-49a2-97f9-7804e5c3c95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1:_ip_UnifiedCompliancePolicyProperties" minOccurs="0"/>
                <xsd:element ref="ns1:_ip_UnifiedCompliancePolicyUIAction" minOccurs="0"/>
                <xsd:element ref="ns3:Added"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07d29f-4136-4247-a3a0-db05ff509a2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dca604-d9de-49a2-97f9-7804e5c3c95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Added" ma:index="22" nillable="true" ma:displayName="Added" ma:default="[today]" ma:format="DateOnly" ma:internalName="Added">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8F7F83-16BC-446F-BD76-CBE79DC80599}">
  <ds:schemaRefs>
    <ds:schemaRef ds:uri="http://purl.org/dc/elements/1.1/"/>
    <ds:schemaRef ds:uri="http://purl.org/dc/dcmitype/"/>
    <ds:schemaRef ds:uri="http://purl.org/dc/terms/"/>
    <ds:schemaRef ds:uri="http://www.w3.org/XML/1998/namespace"/>
    <ds:schemaRef ds:uri="d907d29f-4136-4247-a3a0-db05ff509a2f"/>
    <ds:schemaRef ds:uri="http://schemas.microsoft.com/sharepoint/v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c7dca604-d9de-49a2-97f9-7804e5c3c95d"/>
  </ds:schemaRefs>
</ds:datastoreItem>
</file>

<file path=customXml/itemProps2.xml><?xml version="1.0" encoding="utf-8"?>
<ds:datastoreItem xmlns:ds="http://schemas.openxmlformats.org/officeDocument/2006/customXml" ds:itemID="{465245B1-7A0F-4DD5-951C-6768907B4CD8}">
  <ds:schemaRefs>
    <ds:schemaRef ds:uri="http://schemas.microsoft.com/sharepoint/v3/contenttype/forms"/>
  </ds:schemaRefs>
</ds:datastoreItem>
</file>

<file path=customXml/itemProps3.xml><?xml version="1.0" encoding="utf-8"?>
<ds:datastoreItem xmlns:ds="http://schemas.openxmlformats.org/officeDocument/2006/customXml" ds:itemID="{3B7871FB-6883-4810-8D54-7153C28E6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07d29f-4136-4247-a3a0-db05ff509a2f"/>
    <ds:schemaRef ds:uri="c7dca604-d9de-49a2-97f9-7804e5c3c9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1977</TotalTime>
  <Words>674</Words>
  <Application>Microsoft Office PowerPoint</Application>
  <PresentationFormat>Custom</PresentationFormat>
  <Paragraphs>36</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Open Sans</vt:lpstr>
      <vt:lpstr>Raleway</vt:lpstr>
      <vt:lpstr>Raleway Medium</vt:lpstr>
      <vt:lpstr>NovaSignal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Kane, Lerie</dc:creator>
  <dc:description/>
  <cp:lastModifiedBy>Corey M. Thibeault</cp:lastModifiedBy>
  <cp:revision>36</cp:revision>
  <dcterms:modified xsi:type="dcterms:W3CDTF">2021-10-07T22:22:22Z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0x0101004C62826E25B74A43AC8817D63D6DF6D6</vt:lpwstr>
  </property>
</Properties>
</file>